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95" r:id="rId3"/>
    <p:sldId id="257" r:id="rId4"/>
    <p:sldId id="271" r:id="rId5"/>
    <p:sldId id="296" r:id="rId6"/>
    <p:sldId id="259" r:id="rId7"/>
    <p:sldId id="266" r:id="rId8"/>
    <p:sldId id="261" r:id="rId9"/>
    <p:sldId id="262" r:id="rId10"/>
    <p:sldId id="270" r:id="rId11"/>
    <p:sldId id="263" r:id="rId12"/>
    <p:sldId id="264" r:id="rId13"/>
    <p:sldId id="277" r:id="rId14"/>
    <p:sldId id="265" r:id="rId15"/>
    <p:sldId id="269" r:id="rId16"/>
    <p:sldId id="278" r:id="rId17"/>
    <p:sldId id="267" r:id="rId18"/>
    <p:sldId id="272" r:id="rId19"/>
    <p:sldId id="273" r:id="rId20"/>
    <p:sldId id="268" r:id="rId21"/>
    <p:sldId id="284" r:id="rId22"/>
    <p:sldId id="285" r:id="rId23"/>
    <p:sldId id="279" r:id="rId24"/>
    <p:sldId id="280" r:id="rId25"/>
    <p:sldId id="281" r:id="rId26"/>
    <p:sldId id="282" r:id="rId27"/>
    <p:sldId id="283" r:id="rId28"/>
    <p:sldId id="286" r:id="rId29"/>
    <p:sldId id="287" r:id="rId30"/>
    <p:sldId id="288" r:id="rId31"/>
    <p:sldId id="289" r:id="rId32"/>
    <p:sldId id="294" r:id="rId33"/>
    <p:sldId id="292" r:id="rId34"/>
    <p:sldId id="291" r:id="rId35"/>
    <p:sldId id="290" r:id="rId36"/>
    <p:sldId id="297" r:id="rId37"/>
    <p:sldId id="275" r:id="rId3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092"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4433AB-C3E0-4195-B5FF-06CEE1243366}" type="datetimeFigureOut">
              <a:rPr lang="es-MX" smtClean="0"/>
              <a:t>14/12/2020</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6C6D43-B330-4553-AFCD-8332D1A42240}" type="slidenum">
              <a:rPr lang="es-MX" smtClean="0"/>
              <a:t>‹Nº›</a:t>
            </a:fld>
            <a:endParaRPr lang="es-MX"/>
          </a:p>
        </p:txBody>
      </p:sp>
    </p:spTree>
    <p:extLst>
      <p:ext uri="{BB962C8B-B14F-4D97-AF65-F5344CB8AC3E}">
        <p14:creationId xmlns:p14="http://schemas.microsoft.com/office/powerpoint/2010/main" val="1977985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F66C6D43-B330-4553-AFCD-8332D1A42240}" type="slidenum">
              <a:rPr lang="es-MX" smtClean="0"/>
              <a:t>24</a:t>
            </a:fld>
            <a:endParaRPr lang="es-MX"/>
          </a:p>
        </p:txBody>
      </p:sp>
    </p:spTree>
    <p:extLst>
      <p:ext uri="{BB962C8B-B14F-4D97-AF65-F5344CB8AC3E}">
        <p14:creationId xmlns:p14="http://schemas.microsoft.com/office/powerpoint/2010/main" val="248971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15" name="Date Placeholder 14"/>
          <p:cNvSpPr>
            <a:spLocks noGrp="1"/>
          </p:cNvSpPr>
          <p:nvPr>
            <p:ph type="dt" sz="half" idx="10"/>
          </p:nvPr>
        </p:nvSpPr>
        <p:spPr/>
        <p:txBody>
          <a:bodyPr/>
          <a:lstStyle/>
          <a:p>
            <a:fld id="{855586B1-772E-4059-8BC2-8C514789A0DB}" type="datetimeFigureOut">
              <a:rPr lang="es-MX" smtClean="0"/>
              <a:t>14/12/2020</a:t>
            </a:fld>
            <a:endParaRPr lang="es-MX"/>
          </a:p>
        </p:txBody>
      </p:sp>
      <p:sp>
        <p:nvSpPr>
          <p:cNvPr id="16" name="Slide Number Placeholder 15"/>
          <p:cNvSpPr>
            <a:spLocks noGrp="1"/>
          </p:cNvSpPr>
          <p:nvPr>
            <p:ph type="sldNum" sz="quarter" idx="11"/>
          </p:nvPr>
        </p:nvSpPr>
        <p:spPr/>
        <p:txBody>
          <a:bodyPr/>
          <a:lstStyle/>
          <a:p>
            <a:fld id="{9FD8C7F0-139D-4820-8A90-812D69AA862E}" type="slidenum">
              <a:rPr lang="es-MX" smtClean="0"/>
              <a:t>‹Nº›</a:t>
            </a:fld>
            <a:endParaRPr lang="es-MX"/>
          </a:p>
        </p:txBody>
      </p:sp>
      <p:sp>
        <p:nvSpPr>
          <p:cNvPr id="17" name="Footer Placeholder 16"/>
          <p:cNvSpPr>
            <a:spLocks noGrp="1"/>
          </p:cNvSpPr>
          <p:nvPr>
            <p:ph type="ftr" sz="quarter" idx="12"/>
          </p:nvPr>
        </p:nvSpPr>
        <p:spPr/>
        <p:txBody>
          <a:bodyPr/>
          <a:lstStyle/>
          <a:p>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855586B1-772E-4059-8BC2-8C514789A0DB}" type="datetimeFigureOut">
              <a:rPr lang="es-MX" smtClean="0"/>
              <a:t>14/12/2020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D8C7F0-139D-4820-8A90-812D69AA862E}"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55586B1-772E-4059-8BC2-8C514789A0DB}" type="datetimeFigureOut">
              <a:rPr lang="es-MX" smtClean="0"/>
              <a:t>14/12/2020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D8C7F0-139D-4820-8A90-812D69AA862E}" type="slidenum">
              <a:rPr lang="es-MX" smtClean="0"/>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3" name="Title 12"/>
          <p:cNvSpPr>
            <a:spLocks noGrp="1"/>
          </p:cNvSpPr>
          <p:nvPr>
            <p:ph type="title"/>
          </p:nvPr>
        </p:nvSpPr>
        <p:spPr/>
        <p:txBody>
          <a:bodyPr/>
          <a:lstStyle/>
          <a:p>
            <a:r>
              <a:rPr lang="es-ES" smtClean="0"/>
              <a:t>Haga clic para modificar el estilo de título del patrón</a:t>
            </a:r>
            <a:endParaRPr lang="en-US"/>
          </a:p>
        </p:txBody>
      </p:sp>
      <p:sp>
        <p:nvSpPr>
          <p:cNvPr id="14" name="Date Placeholder 13"/>
          <p:cNvSpPr>
            <a:spLocks noGrp="1"/>
          </p:cNvSpPr>
          <p:nvPr>
            <p:ph type="dt" sz="half" idx="10"/>
          </p:nvPr>
        </p:nvSpPr>
        <p:spPr/>
        <p:txBody>
          <a:bodyPr/>
          <a:lstStyle/>
          <a:p>
            <a:fld id="{855586B1-772E-4059-8BC2-8C514789A0DB}" type="datetimeFigureOut">
              <a:rPr lang="es-MX" smtClean="0"/>
              <a:t>14/12/2020</a:t>
            </a:fld>
            <a:endParaRPr lang="es-MX"/>
          </a:p>
        </p:txBody>
      </p:sp>
      <p:sp>
        <p:nvSpPr>
          <p:cNvPr id="15" name="Slide Number Placeholder 14"/>
          <p:cNvSpPr>
            <a:spLocks noGrp="1"/>
          </p:cNvSpPr>
          <p:nvPr>
            <p:ph type="sldNum" sz="quarter" idx="11"/>
          </p:nvPr>
        </p:nvSpPr>
        <p:spPr/>
        <p:txBody>
          <a:bodyPr/>
          <a:lstStyle/>
          <a:p>
            <a:fld id="{9FD8C7F0-139D-4820-8A90-812D69AA862E}" type="slidenum">
              <a:rPr lang="es-MX" smtClean="0"/>
              <a:t>‹Nº›</a:t>
            </a:fld>
            <a:endParaRPr lang="es-MX"/>
          </a:p>
        </p:txBody>
      </p:sp>
      <p:sp>
        <p:nvSpPr>
          <p:cNvPr id="16" name="Footer Placeholder 15"/>
          <p:cNvSpPr>
            <a:spLocks noGrp="1"/>
          </p:cNvSpPr>
          <p:nvPr>
            <p:ph type="ftr" sz="quarter" idx="12"/>
          </p:nvPr>
        </p:nvSpPr>
        <p:spPr/>
        <p:txBody>
          <a:bodyPr/>
          <a:lstStyle/>
          <a:p>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12" name="Date Placeholder 11"/>
          <p:cNvSpPr>
            <a:spLocks noGrp="1"/>
          </p:cNvSpPr>
          <p:nvPr>
            <p:ph type="dt" sz="half" idx="10"/>
          </p:nvPr>
        </p:nvSpPr>
        <p:spPr/>
        <p:txBody>
          <a:bodyPr/>
          <a:lstStyle/>
          <a:p>
            <a:fld id="{855586B1-772E-4059-8BC2-8C514789A0DB}" type="datetimeFigureOut">
              <a:rPr lang="es-MX" smtClean="0"/>
              <a:t>14/12/2020</a:t>
            </a:fld>
            <a:endParaRPr lang="es-MX"/>
          </a:p>
        </p:txBody>
      </p:sp>
      <p:sp>
        <p:nvSpPr>
          <p:cNvPr id="13" name="Slide Number Placeholder 12"/>
          <p:cNvSpPr>
            <a:spLocks noGrp="1"/>
          </p:cNvSpPr>
          <p:nvPr>
            <p:ph type="sldNum" sz="quarter" idx="11"/>
          </p:nvPr>
        </p:nvSpPr>
        <p:spPr/>
        <p:txBody>
          <a:bodyPr/>
          <a:lstStyle/>
          <a:p>
            <a:fld id="{9FD8C7F0-139D-4820-8A90-812D69AA862E}" type="slidenum">
              <a:rPr lang="es-MX" smtClean="0"/>
              <a:t>‹Nº›</a:t>
            </a:fld>
            <a:endParaRPr lang="es-MX"/>
          </a:p>
        </p:txBody>
      </p:sp>
      <p:sp>
        <p:nvSpPr>
          <p:cNvPr id="14" name="Footer Placeholder 13"/>
          <p:cNvSpPr>
            <a:spLocks noGrp="1"/>
          </p:cNvSpPr>
          <p:nvPr>
            <p:ph type="ftr" sz="quarter" idx="12"/>
          </p:nvPr>
        </p:nvSpPr>
        <p:spPr/>
        <p:txBody>
          <a:bodyPr/>
          <a:lstStyle/>
          <a:p>
            <a:endParaRPr lang="es-MX"/>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s-ES" smtClean="0"/>
              <a:t>Haga clic para modificar el estilo de título del patrón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55586B1-772E-4059-8BC2-8C514789A0DB}" type="datetimeFigureOut">
              <a:rPr lang="es-MX" smtClean="0"/>
              <a:t>14/12/2020</a:t>
            </a:fld>
            <a:endParaRPr lang="es-MX"/>
          </a:p>
        </p:txBody>
      </p:sp>
      <p:sp>
        <p:nvSpPr>
          <p:cNvPr id="9" name="Slide Number Placeholder 8"/>
          <p:cNvSpPr>
            <a:spLocks noGrp="1"/>
          </p:cNvSpPr>
          <p:nvPr>
            <p:ph type="sldNum" sz="quarter" idx="11"/>
          </p:nvPr>
        </p:nvSpPr>
        <p:spPr/>
        <p:txBody>
          <a:bodyPr/>
          <a:lstStyle/>
          <a:p>
            <a:fld id="{9FD8C7F0-139D-4820-8A90-812D69AA862E}" type="slidenum">
              <a:rPr lang="es-MX" smtClean="0"/>
              <a:t>‹Nº›</a:t>
            </a:fld>
            <a:endParaRPr lang="es-MX"/>
          </a:p>
        </p:txBody>
      </p:sp>
      <p:sp>
        <p:nvSpPr>
          <p:cNvPr id="10" name="Footer Placeholder 9"/>
          <p:cNvSpPr>
            <a:spLocks noGrp="1"/>
          </p:cNvSpPr>
          <p:nvPr>
            <p:ph type="ftr" sz="quarter" idx="12"/>
          </p:nvPr>
        </p:nvSpPr>
        <p:spPr/>
        <p:txBody>
          <a:bodyPr/>
          <a:lstStyle/>
          <a:p>
            <a:endParaRPr lang="es-MX"/>
          </a:p>
        </p:txBody>
      </p:sp>
      <p:sp>
        <p:nvSpPr>
          <p:cNvPr id="11" name="Title 10"/>
          <p:cNvSpPr>
            <a:spLocks noGrp="1"/>
          </p:cNvSpPr>
          <p:nvPr>
            <p:ph type="title"/>
          </p:nvPr>
        </p:nvSpPr>
        <p:spPr/>
        <p:txBody>
          <a:bodyPr/>
          <a:lstStyle/>
          <a:p>
            <a:r>
              <a:rPr lang="es-ES" smtClean="0"/>
              <a:t>Haga clic para modificar el estilo de título del patrón</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s-ES" smtClean="0"/>
              <a:t>Haga clic para modificar el estilo de título del patrón</a:t>
            </a:r>
            <a:endParaRPr lang="en-US" dirty="0"/>
          </a:p>
        </p:txBody>
      </p:sp>
      <p:sp>
        <p:nvSpPr>
          <p:cNvPr id="14" name="Date Placeholder 13"/>
          <p:cNvSpPr>
            <a:spLocks noGrp="1"/>
          </p:cNvSpPr>
          <p:nvPr>
            <p:ph type="dt" sz="half" idx="10"/>
          </p:nvPr>
        </p:nvSpPr>
        <p:spPr/>
        <p:txBody>
          <a:bodyPr/>
          <a:lstStyle/>
          <a:p>
            <a:fld id="{855586B1-772E-4059-8BC2-8C514789A0DB}" type="datetimeFigureOut">
              <a:rPr lang="es-MX" smtClean="0"/>
              <a:t>14/12/2020</a:t>
            </a:fld>
            <a:endParaRPr lang="es-MX"/>
          </a:p>
        </p:txBody>
      </p:sp>
      <p:sp>
        <p:nvSpPr>
          <p:cNvPr id="15" name="Slide Number Placeholder 14"/>
          <p:cNvSpPr>
            <a:spLocks noGrp="1"/>
          </p:cNvSpPr>
          <p:nvPr>
            <p:ph type="sldNum" sz="quarter" idx="11"/>
          </p:nvPr>
        </p:nvSpPr>
        <p:spPr/>
        <p:txBody>
          <a:bodyPr/>
          <a:lstStyle/>
          <a:p>
            <a:fld id="{9FD8C7F0-139D-4820-8A90-812D69AA862E}" type="slidenum">
              <a:rPr lang="es-MX" smtClean="0"/>
              <a:t>‹Nº›</a:t>
            </a:fld>
            <a:endParaRPr lang="es-MX"/>
          </a:p>
        </p:txBody>
      </p:sp>
      <p:sp>
        <p:nvSpPr>
          <p:cNvPr id="16" name="Footer Placeholder 15"/>
          <p:cNvSpPr>
            <a:spLocks noGrp="1"/>
          </p:cNvSpPr>
          <p:nvPr>
            <p:ph type="ftr" sz="quarter" idx="12"/>
          </p:nvPr>
        </p:nvSpPr>
        <p:spPr/>
        <p:txBody>
          <a:bodyPr/>
          <a:lstStyle/>
          <a:p>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a:p>
        </p:txBody>
      </p:sp>
      <p:sp>
        <p:nvSpPr>
          <p:cNvPr id="7" name="Date Placeholder 6"/>
          <p:cNvSpPr>
            <a:spLocks noGrp="1"/>
          </p:cNvSpPr>
          <p:nvPr>
            <p:ph type="dt" sz="half" idx="10"/>
          </p:nvPr>
        </p:nvSpPr>
        <p:spPr/>
        <p:txBody>
          <a:bodyPr/>
          <a:lstStyle/>
          <a:p>
            <a:fld id="{855586B1-772E-4059-8BC2-8C514789A0DB}" type="datetimeFigureOut">
              <a:rPr lang="es-MX" smtClean="0"/>
              <a:t>14/12/2020</a:t>
            </a:fld>
            <a:endParaRPr lang="es-MX"/>
          </a:p>
        </p:txBody>
      </p:sp>
      <p:sp>
        <p:nvSpPr>
          <p:cNvPr id="8" name="Slide Number Placeholder 7"/>
          <p:cNvSpPr>
            <a:spLocks noGrp="1"/>
          </p:cNvSpPr>
          <p:nvPr>
            <p:ph type="sldNum" sz="quarter" idx="11"/>
          </p:nvPr>
        </p:nvSpPr>
        <p:spPr/>
        <p:txBody>
          <a:bodyPr/>
          <a:lstStyle/>
          <a:p>
            <a:fld id="{9FD8C7F0-139D-4820-8A90-812D69AA862E}" type="slidenum">
              <a:rPr lang="es-MX" smtClean="0"/>
              <a:t>‹Nº›</a:t>
            </a:fld>
            <a:endParaRPr lang="es-MX"/>
          </a:p>
        </p:txBody>
      </p:sp>
      <p:sp>
        <p:nvSpPr>
          <p:cNvPr id="9" name="Footer Placeholder 8"/>
          <p:cNvSpPr>
            <a:spLocks noGrp="1"/>
          </p:cNvSpPr>
          <p:nvPr>
            <p:ph type="ftr" sz="quarter" idx="12"/>
          </p:nvPr>
        </p:nvSpPr>
        <p:spPr/>
        <p:txBody>
          <a:bodyPr/>
          <a:lstStyle/>
          <a:p>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55586B1-772E-4059-8BC2-8C514789A0DB}" type="datetimeFigureOut">
              <a:rPr lang="es-MX" smtClean="0"/>
              <a:t>14/12/2020</a:t>
            </a:fld>
            <a:endParaRPr lang="es-MX"/>
          </a:p>
        </p:txBody>
      </p:sp>
      <p:sp>
        <p:nvSpPr>
          <p:cNvPr id="6" name="Slide Number Placeholder 5"/>
          <p:cNvSpPr>
            <a:spLocks noGrp="1"/>
          </p:cNvSpPr>
          <p:nvPr>
            <p:ph type="sldNum" sz="quarter" idx="11"/>
          </p:nvPr>
        </p:nvSpPr>
        <p:spPr/>
        <p:txBody>
          <a:bodyPr/>
          <a:lstStyle/>
          <a:p>
            <a:fld id="{9FD8C7F0-139D-4820-8A90-812D69AA862E}" type="slidenum">
              <a:rPr lang="es-MX" smtClean="0"/>
              <a:t>‹Nº›</a:t>
            </a:fld>
            <a:endParaRPr lang="es-MX"/>
          </a:p>
        </p:txBody>
      </p:sp>
      <p:sp>
        <p:nvSpPr>
          <p:cNvPr id="7" name="Footer Placeholder 6"/>
          <p:cNvSpPr>
            <a:spLocks noGrp="1"/>
          </p:cNvSpPr>
          <p:nvPr>
            <p:ph type="ftr" sz="quarter" idx="12"/>
          </p:nvPr>
        </p:nvSpPr>
        <p:spPr/>
        <p:txBody>
          <a:bodyPr/>
          <a:lstStyle/>
          <a:p>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5" name="Date Placeholder 14"/>
          <p:cNvSpPr>
            <a:spLocks noGrp="1"/>
          </p:cNvSpPr>
          <p:nvPr>
            <p:ph type="dt" sz="half" idx="10"/>
          </p:nvPr>
        </p:nvSpPr>
        <p:spPr/>
        <p:txBody>
          <a:bodyPr/>
          <a:lstStyle/>
          <a:p>
            <a:fld id="{855586B1-772E-4059-8BC2-8C514789A0DB}" type="datetimeFigureOut">
              <a:rPr lang="es-MX" smtClean="0"/>
              <a:t>14/12/2020</a:t>
            </a:fld>
            <a:endParaRPr lang="es-MX"/>
          </a:p>
        </p:txBody>
      </p:sp>
      <p:sp>
        <p:nvSpPr>
          <p:cNvPr id="16" name="Slide Number Placeholder 15"/>
          <p:cNvSpPr>
            <a:spLocks noGrp="1"/>
          </p:cNvSpPr>
          <p:nvPr>
            <p:ph type="sldNum" sz="quarter" idx="11"/>
          </p:nvPr>
        </p:nvSpPr>
        <p:spPr/>
        <p:txBody>
          <a:bodyPr/>
          <a:lstStyle/>
          <a:p>
            <a:fld id="{9FD8C7F0-139D-4820-8A90-812D69AA862E}" type="slidenum">
              <a:rPr lang="es-MX" smtClean="0"/>
              <a:t>‹Nº›</a:t>
            </a:fld>
            <a:endParaRPr lang="es-MX"/>
          </a:p>
        </p:txBody>
      </p:sp>
      <p:sp>
        <p:nvSpPr>
          <p:cNvPr id="17" name="Footer Placeholder 16"/>
          <p:cNvSpPr>
            <a:spLocks noGrp="1"/>
          </p:cNvSpPr>
          <p:nvPr>
            <p:ph type="ftr" sz="quarter" idx="12"/>
          </p:nvPr>
        </p:nvSpPr>
        <p:spPr/>
        <p:txBody>
          <a:bodyPr/>
          <a:lstStyle/>
          <a:p>
            <a:endParaRPr lang="es-MX"/>
          </a:p>
        </p:txBody>
      </p:sp>
      <p:sp>
        <p:nvSpPr>
          <p:cNvPr id="18" name="Title 17"/>
          <p:cNvSpPr>
            <a:spLocks noGrp="1"/>
          </p:cNvSpPr>
          <p:nvPr>
            <p:ph type="title"/>
          </p:nvPr>
        </p:nvSpPr>
        <p:spPr/>
        <p:txBody>
          <a:bodyPr/>
          <a:lstStyle/>
          <a:p>
            <a:r>
              <a:rPr lang="es-ES" smtClean="0"/>
              <a:t>Haga clic para modificar el estilo de título del patrón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s-ES" smtClean="0"/>
              <a:t>Haga clic para modificar el estilo de título del patrón</a:t>
            </a:r>
            <a:endParaRPr lang="en-US"/>
          </a:p>
        </p:txBody>
      </p:sp>
      <p:sp>
        <p:nvSpPr>
          <p:cNvPr id="13" name="Date Placeholder 12"/>
          <p:cNvSpPr>
            <a:spLocks noGrp="1"/>
          </p:cNvSpPr>
          <p:nvPr>
            <p:ph type="dt" sz="half" idx="10"/>
          </p:nvPr>
        </p:nvSpPr>
        <p:spPr/>
        <p:txBody>
          <a:bodyPr/>
          <a:lstStyle/>
          <a:p>
            <a:fld id="{855586B1-772E-4059-8BC2-8C514789A0DB}" type="datetimeFigureOut">
              <a:rPr lang="es-MX" smtClean="0"/>
              <a:t>14/12/2020</a:t>
            </a:fld>
            <a:endParaRPr lang="es-MX"/>
          </a:p>
        </p:txBody>
      </p:sp>
      <p:sp>
        <p:nvSpPr>
          <p:cNvPr id="14" name="Slide Number Placeholder 13"/>
          <p:cNvSpPr>
            <a:spLocks noGrp="1"/>
          </p:cNvSpPr>
          <p:nvPr>
            <p:ph type="sldNum" sz="quarter" idx="11"/>
          </p:nvPr>
        </p:nvSpPr>
        <p:spPr/>
        <p:txBody>
          <a:bodyPr/>
          <a:lstStyle/>
          <a:p>
            <a:fld id="{9FD8C7F0-139D-4820-8A90-812D69AA862E}" type="slidenum">
              <a:rPr lang="es-MX" smtClean="0"/>
              <a:t>‹Nº›</a:t>
            </a:fld>
            <a:endParaRPr lang="es-MX"/>
          </a:p>
        </p:txBody>
      </p:sp>
      <p:sp>
        <p:nvSpPr>
          <p:cNvPr id="15" name="Footer Placeholder 14"/>
          <p:cNvSpPr>
            <a:spLocks noGrp="1"/>
          </p:cNvSpPr>
          <p:nvPr>
            <p:ph type="ftr" sz="quarter" idx="12"/>
          </p:nvPr>
        </p:nvSpPr>
        <p:spPr/>
        <p:txBody>
          <a:bodyPr/>
          <a:lstStyle/>
          <a:p>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855586B1-772E-4059-8BC2-8C514789A0DB}" type="datetimeFigureOut">
              <a:rPr lang="es-MX" smtClean="0"/>
              <a:t>14/12/2020</a:t>
            </a:fld>
            <a:endParaRPr lang="es-MX"/>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s-MX"/>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9FD8C7F0-139D-4820-8A90-812D69AA862E}" type="slidenum">
              <a:rPr lang="es-MX" smtClean="0"/>
              <a:t>‹Nº›</a:t>
            </a:fld>
            <a:endParaRPr lang="es-MX"/>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8.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 Id="rId9"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microsoft.com/office/2007/relationships/hdphoto" Target="../media/hdphoto7.wdp"/><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audio" Target="../media/audio1.wav"/><Relationship Id="rId3" Type="http://schemas.openxmlformats.org/officeDocument/2006/relationships/image" Target="../media/image29.png"/><Relationship Id="rId7" Type="http://schemas.openxmlformats.org/officeDocument/2006/relationships/image" Target="../media/image31.jpeg"/><Relationship Id="rId12" Type="http://schemas.openxmlformats.org/officeDocument/2006/relationships/image" Target="../media/image34.jpe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33.jpeg"/><Relationship Id="rId5" Type="http://schemas.openxmlformats.org/officeDocument/2006/relationships/image" Target="../media/image30.jpe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8.jpg"/><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22.jpg"/><Relationship Id="rId7" Type="http://schemas.openxmlformats.org/officeDocument/2006/relationships/image" Target="../media/image42.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5.jp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1.jpg"/><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microsoft.com/office/2007/relationships/hdphoto" Target="../media/hdphoto14.wdp"/><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13.wdp"/><Relationship Id="rId4" Type="http://schemas.openxmlformats.org/officeDocument/2006/relationships/image" Target="../media/image50.png"/><Relationship Id="rId9"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55.jpeg"/><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jpe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62109" y="174948"/>
            <a:ext cx="8702379" cy="6192688"/>
          </a:xfrm>
          <a:prstGeom prst="rect">
            <a:avLst/>
          </a:prstGeom>
          <a:ln>
            <a:noFill/>
          </a:ln>
          <a:effectLst>
            <a:softEdge rad="112500"/>
          </a:effectLst>
        </p:spPr>
      </p:pic>
      <p:sp>
        <p:nvSpPr>
          <p:cNvPr id="2" name="1 Título"/>
          <p:cNvSpPr>
            <a:spLocks noGrp="1"/>
          </p:cNvSpPr>
          <p:nvPr>
            <p:ph type="ctrTitle"/>
          </p:nvPr>
        </p:nvSpPr>
        <p:spPr/>
        <p:txBody>
          <a:bodyPr/>
          <a:lstStyle/>
          <a:p>
            <a:r>
              <a:rPr lang="es-MX" dirty="0" smtClean="0">
                <a:latin typeface="Bodoni MT Black" panose="02070A03080606020203" pitchFamily="18" charset="0"/>
              </a:rPr>
              <a:t>CONTABILIDAD I</a:t>
            </a:r>
            <a:endParaRPr lang="es-MX" dirty="0">
              <a:latin typeface="Bodoni MT Black" panose="02070A03080606020203" pitchFamily="18" charset="0"/>
            </a:endParaRPr>
          </a:p>
        </p:txBody>
      </p:sp>
    </p:spTree>
    <p:extLst>
      <p:ext uri="{BB962C8B-B14F-4D97-AF65-F5344CB8AC3E}">
        <p14:creationId xmlns:p14="http://schemas.microsoft.com/office/powerpoint/2010/main" val="1757596113"/>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5" name="click.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79512" y="1628800"/>
            <a:ext cx="6408712" cy="4824536"/>
          </a:xfrm>
        </p:spPr>
        <p:txBody>
          <a:bodyPr>
            <a:normAutofit/>
          </a:bodyPr>
          <a:lstStyle/>
          <a:p>
            <a:pPr marL="18288" indent="0" algn="just">
              <a:buNone/>
            </a:pPr>
            <a:r>
              <a:rPr lang="es-MX" dirty="0" smtClean="0">
                <a:latin typeface="Arial" panose="020B0604020202020204" pitchFamily="34" charset="0"/>
                <a:cs typeface="Arial" panose="020B0604020202020204" pitchFamily="34" charset="0"/>
              </a:rPr>
              <a:t>Entidad identificable, física o moral que realice alguna de las actividades anteriores, directamente, por fideicomiso o por terceros.</a:t>
            </a:r>
          </a:p>
          <a:p>
            <a:pPr marL="18288" indent="0" algn="just">
              <a:buNone/>
            </a:pPr>
            <a:r>
              <a:rPr lang="es-MX" dirty="0" smtClean="0">
                <a:latin typeface="Arial" panose="020B0604020202020204" pitchFamily="34" charset="0"/>
                <a:cs typeface="Arial" panose="020B0604020202020204" pitchFamily="34" charset="0"/>
              </a:rPr>
              <a:t>Una empresa debe registrar un lugar físico para desempeñarse ( Un establecimiento [Un Activo] )</a:t>
            </a:r>
          </a:p>
          <a:p>
            <a:pPr marL="18288" indent="0">
              <a:buNone/>
            </a:pPr>
            <a:endParaRPr lang="es-MX" dirty="0" smtClean="0">
              <a:latin typeface="Arial" panose="020B0604020202020204" pitchFamily="34" charset="0"/>
              <a:cs typeface="Arial" panose="020B0604020202020204" pitchFamily="34" charset="0"/>
            </a:endParaRPr>
          </a:p>
          <a:p>
            <a:pPr marL="18288" indent="0">
              <a:buNone/>
            </a:pPr>
            <a:r>
              <a:rPr lang="es-MX" sz="3600" dirty="0" smtClean="0">
                <a:latin typeface="Arial" panose="020B0604020202020204" pitchFamily="34" charset="0"/>
                <a:cs typeface="Arial" panose="020B0604020202020204" pitchFamily="34" charset="0"/>
              </a:rPr>
              <a:t>ESTABLECIMIENTO</a:t>
            </a:r>
          </a:p>
          <a:p>
            <a:pPr marL="18288" indent="0">
              <a:buNone/>
            </a:pPr>
            <a:endParaRPr lang="es-MX" sz="4000" dirty="0" smtClean="0">
              <a:latin typeface="Arial" panose="020B0604020202020204" pitchFamily="34" charset="0"/>
              <a:cs typeface="Arial" panose="020B0604020202020204" pitchFamily="34" charset="0"/>
            </a:endParaRPr>
          </a:p>
          <a:p>
            <a:pPr marL="18288" indent="0" algn="just">
              <a:buNone/>
            </a:pPr>
            <a:r>
              <a:rPr lang="es-MX" dirty="0" smtClean="0">
                <a:latin typeface="Arial" panose="020B0604020202020204" pitchFamily="34" charset="0"/>
                <a:cs typeface="Arial" panose="020B0604020202020204" pitchFamily="34" charset="0"/>
              </a:rPr>
              <a:t>Lugar donde se desarrollan parcial o totalmente las actividades empresariales antes mencionadas.</a:t>
            </a:r>
          </a:p>
          <a:p>
            <a:pPr marL="18288" indent="0">
              <a:buNone/>
            </a:pPr>
            <a:endParaRPr lang="es-MX" dirty="0">
              <a:latin typeface="Bodoni MT Black" panose="02070A03080606020203" pitchFamily="18" charset="0"/>
            </a:endParaRPr>
          </a:p>
        </p:txBody>
      </p:sp>
      <p:sp>
        <p:nvSpPr>
          <p:cNvPr id="3" name="2 Título"/>
          <p:cNvSpPr>
            <a:spLocks noGrp="1"/>
          </p:cNvSpPr>
          <p:nvPr>
            <p:ph type="title"/>
          </p:nvPr>
        </p:nvSpPr>
        <p:spPr>
          <a:xfrm>
            <a:off x="683568" y="332656"/>
            <a:ext cx="7543800" cy="914400"/>
          </a:xfrm>
        </p:spPr>
        <p:txBody>
          <a:bodyPr/>
          <a:lstStyle/>
          <a:p>
            <a:pPr algn="ctr"/>
            <a:r>
              <a:rPr lang="es-MX" sz="3600" dirty="0" smtClean="0">
                <a:latin typeface="Arial" panose="020B0604020202020204" pitchFamily="34" charset="0"/>
                <a:cs typeface="Arial" panose="020B0604020202020204" pitchFamily="34" charset="0"/>
              </a:rPr>
              <a:t>EMPRESA</a:t>
            </a:r>
            <a:endParaRPr lang="es-MX" sz="3600" dirty="0">
              <a:latin typeface="Arial" panose="020B0604020202020204" pitchFamily="34" charset="0"/>
              <a:cs typeface="Arial" panose="020B0604020202020204"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710" y="4291930"/>
            <a:ext cx="2329805" cy="2329805"/>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710" y="1196752"/>
            <a:ext cx="2329805" cy="2088232"/>
          </a:xfrm>
          <a:prstGeom prst="rect">
            <a:avLst/>
          </a:prstGeom>
        </p:spPr>
      </p:pic>
    </p:spTree>
    <p:extLst>
      <p:ext uri="{BB962C8B-B14F-4D97-AF65-F5344CB8AC3E}">
        <p14:creationId xmlns:p14="http://schemas.microsoft.com/office/powerpoint/2010/main" val="4042116022"/>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5"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8774" y="1196752"/>
            <a:ext cx="8563705" cy="4931798"/>
          </a:xfrm>
        </p:spPr>
        <p:txBody>
          <a:bodyPr/>
          <a:lstStyle/>
          <a:p>
            <a:pPr marL="18288" indent="0">
              <a:buNone/>
            </a:pPr>
            <a:r>
              <a:rPr lang="es-MX" dirty="0" smtClean="0">
                <a:latin typeface="Arial" panose="020B0604020202020204" pitchFamily="34" charset="0"/>
                <a:cs typeface="Arial" panose="020B0604020202020204" pitchFamily="34" charset="0"/>
              </a:rPr>
              <a:t>Una Entidad puede ser lucrativa o una cooperativa en beneficio social:</a:t>
            </a:r>
          </a:p>
          <a:p>
            <a:pPr marL="18288" indent="0">
              <a:buNone/>
            </a:pPr>
            <a:r>
              <a:rPr lang="es-MX" dirty="0" smtClean="0">
                <a:latin typeface="Arial" panose="020B0604020202020204" pitchFamily="34" charset="0"/>
                <a:cs typeface="Arial" panose="020B0604020202020204" pitchFamily="34" charset="0"/>
              </a:rPr>
              <a:t>Lucrativa-&gt;Resarcir y retribuir inversión a inversionistas, con rendimientos  (inversión +  ganancia) Empresas-Industrias.</a:t>
            </a:r>
          </a:p>
          <a:p>
            <a:pPr marL="18288" indent="0">
              <a:buNone/>
            </a:pPr>
            <a:endParaRPr lang="es-MX" dirty="0" smtClean="0"/>
          </a:p>
          <a:p>
            <a:pPr marL="18288" indent="0">
              <a:buNone/>
            </a:pPr>
            <a:endParaRPr lang="es-MX" dirty="0" smtClean="0"/>
          </a:p>
          <a:p>
            <a:pPr marL="18288" indent="0">
              <a:buNone/>
            </a:pPr>
            <a:endParaRPr lang="es-MX" dirty="0"/>
          </a:p>
          <a:p>
            <a:pPr marL="18288" indent="0">
              <a:buNone/>
            </a:pPr>
            <a:endParaRPr lang="es-MX" dirty="0" smtClean="0"/>
          </a:p>
          <a:p>
            <a:pPr marL="18288" indent="0">
              <a:buNone/>
            </a:pPr>
            <a:endParaRPr lang="es-MX" dirty="0" smtClean="0"/>
          </a:p>
          <a:p>
            <a:pPr marL="18288" indent="0">
              <a:buNone/>
            </a:pPr>
            <a:endParaRPr lang="es-MX" dirty="0"/>
          </a:p>
          <a:p>
            <a:pPr marL="18288" indent="0">
              <a:buNone/>
            </a:pPr>
            <a:r>
              <a:rPr lang="es-MX" dirty="0" smtClean="0"/>
              <a:t>No-Lucrativa-&gt;Principalmente beneficio social</a:t>
            </a:r>
            <a:r>
              <a:rPr lang="es-MX" dirty="0"/>
              <a:t>.</a:t>
            </a:r>
            <a:r>
              <a:rPr lang="es-MX" dirty="0" smtClean="0"/>
              <a:t> Cooperativas</a:t>
            </a:r>
            <a:r>
              <a:rPr lang="es-MX" dirty="0"/>
              <a:t>.</a:t>
            </a:r>
            <a:endParaRPr lang="es-MX" dirty="0" smtClean="0"/>
          </a:p>
          <a:p>
            <a:pPr marL="18288" indent="0">
              <a:buNone/>
            </a:pPr>
            <a:endParaRPr lang="es-MX" dirty="0"/>
          </a:p>
          <a:p>
            <a:pPr marL="18288" indent="0">
              <a:buNone/>
            </a:pPr>
            <a:endParaRPr lang="es-MX" dirty="0" smtClean="0"/>
          </a:p>
        </p:txBody>
      </p:sp>
      <p:sp>
        <p:nvSpPr>
          <p:cNvPr id="3" name="2 Título"/>
          <p:cNvSpPr>
            <a:spLocks noGrp="1"/>
          </p:cNvSpPr>
          <p:nvPr>
            <p:ph type="title"/>
          </p:nvPr>
        </p:nvSpPr>
        <p:spPr>
          <a:xfrm>
            <a:off x="683568" y="332656"/>
            <a:ext cx="7543800" cy="792088"/>
          </a:xfrm>
        </p:spPr>
        <p:txBody>
          <a:bodyPr/>
          <a:lstStyle/>
          <a:p>
            <a:r>
              <a:rPr lang="es-MX" sz="3600" dirty="0" smtClean="0">
                <a:latin typeface="Arial" panose="020B0604020202020204" pitchFamily="34" charset="0"/>
                <a:cs typeface="Arial" panose="020B0604020202020204" pitchFamily="34" charset="0"/>
              </a:rPr>
              <a:t>CLASIFICACIÓN POR SU META</a:t>
            </a:r>
            <a:endParaRPr lang="es-MX" sz="3600"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25" y="2708920"/>
            <a:ext cx="3877022" cy="1864499"/>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239" y="2708919"/>
            <a:ext cx="3515816" cy="1864499"/>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5179994"/>
            <a:ext cx="1059582" cy="1524621"/>
          </a:xfrm>
          <a:prstGeom prst="rect">
            <a:avLst/>
          </a:prstGeom>
        </p:spPr>
      </p:pic>
    </p:spTree>
    <p:extLst>
      <p:ext uri="{BB962C8B-B14F-4D97-AF65-F5344CB8AC3E}">
        <p14:creationId xmlns:p14="http://schemas.microsoft.com/office/powerpoint/2010/main" val="114874871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79512" y="1412776"/>
            <a:ext cx="8712968" cy="2952328"/>
          </a:xfrm>
        </p:spPr>
        <p:txBody>
          <a:bodyPr/>
          <a:lstStyle/>
          <a:p>
            <a:pPr marL="18288" indent="0">
              <a:buNone/>
            </a:pPr>
            <a:r>
              <a:rPr lang="es-MX" dirty="0" smtClean="0">
                <a:latin typeface="Arial" panose="020B0604020202020204" pitchFamily="34" charset="0"/>
                <a:cs typeface="Arial" panose="020B0604020202020204" pitchFamily="34" charset="0"/>
              </a:rPr>
              <a:t>PERSONA FISICA-&gt; Unidad de negocios independiente de propietario, con personalidad y capital contable propios.</a:t>
            </a:r>
          </a:p>
          <a:p>
            <a:pPr marL="18288" indent="0">
              <a:buNone/>
            </a:pPr>
            <a:endParaRPr lang="es-MX" dirty="0" smtClean="0"/>
          </a:p>
          <a:p>
            <a:pPr marL="18288" indent="0">
              <a:buNone/>
            </a:pPr>
            <a:endParaRPr lang="es-MX" dirty="0"/>
          </a:p>
          <a:p>
            <a:pPr marL="18288" indent="0">
              <a:buNone/>
            </a:pPr>
            <a:endParaRPr lang="es-MX" dirty="0" smtClean="0"/>
          </a:p>
          <a:p>
            <a:pPr marL="18288" indent="0">
              <a:buNone/>
            </a:pPr>
            <a:endParaRPr lang="es-MX" dirty="0" smtClean="0"/>
          </a:p>
        </p:txBody>
      </p:sp>
      <p:sp>
        <p:nvSpPr>
          <p:cNvPr id="3" name="2 Título"/>
          <p:cNvSpPr>
            <a:spLocks noGrp="1"/>
          </p:cNvSpPr>
          <p:nvPr>
            <p:ph type="title"/>
          </p:nvPr>
        </p:nvSpPr>
        <p:spPr>
          <a:xfrm>
            <a:off x="755576" y="476672"/>
            <a:ext cx="7543800" cy="720080"/>
          </a:xfrm>
        </p:spPr>
        <p:txBody>
          <a:bodyPr/>
          <a:lstStyle/>
          <a:p>
            <a:pPr algn="ctr"/>
            <a:r>
              <a:rPr lang="es-MX" sz="3600" b="1" dirty="0" smtClean="0">
                <a:latin typeface="Arial" panose="020B0604020202020204" pitchFamily="34" charset="0"/>
                <a:cs typeface="Arial" panose="020B0604020202020204" pitchFamily="34" charset="0"/>
              </a:rPr>
              <a:t>PERSONALIDAD</a:t>
            </a:r>
            <a:endParaRPr lang="es-MX" sz="3600" b="1"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924944"/>
            <a:ext cx="6984776" cy="3464276"/>
          </a:xfrm>
          <a:prstGeom prst="rect">
            <a:avLst/>
          </a:prstGeom>
        </p:spPr>
      </p:pic>
    </p:spTree>
    <p:extLst>
      <p:ext uri="{BB962C8B-B14F-4D97-AF65-F5344CB8AC3E}">
        <p14:creationId xmlns:p14="http://schemas.microsoft.com/office/powerpoint/2010/main" val="58655786"/>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4"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476673"/>
            <a:ext cx="8551068" cy="3193292"/>
          </a:xfrm>
        </p:spPr>
        <p:txBody>
          <a:bodyPr/>
          <a:lstStyle/>
          <a:p>
            <a:pPr marL="18288" indent="0" algn="just">
              <a:buNone/>
            </a:pPr>
            <a:r>
              <a:rPr lang="es-MX" dirty="0">
                <a:latin typeface="Arial" panose="020B0604020202020204" pitchFamily="34" charset="0"/>
                <a:cs typeface="Arial" panose="020B0604020202020204" pitchFamily="34" charset="0"/>
              </a:rPr>
              <a:t>PERSONA MORAL-&gt;Personalidad y capital contable propio, distintos a los que tienen los que las constituyen y </a:t>
            </a:r>
            <a:r>
              <a:rPr lang="es-MX" dirty="0" smtClean="0">
                <a:latin typeface="Arial" panose="020B0604020202020204" pitchFamily="34" charset="0"/>
                <a:cs typeface="Arial" panose="020B0604020202020204" pitchFamily="34" charset="0"/>
              </a:rPr>
              <a:t>administran.</a:t>
            </a:r>
          </a:p>
          <a:p>
            <a:pPr marL="18288" indent="0" algn="just">
              <a:buNone/>
            </a:pPr>
            <a:r>
              <a:rPr lang="es-MX" dirty="0" smtClean="0">
                <a:latin typeface="Arial" panose="020B0604020202020204" pitchFamily="34" charset="0"/>
                <a:cs typeface="Arial" panose="020B0604020202020204" pitchFamily="34" charset="0"/>
              </a:rPr>
              <a:t>La </a:t>
            </a:r>
            <a:r>
              <a:rPr lang="es-MX" dirty="0">
                <a:latin typeface="Arial" panose="020B0604020202020204" pitchFamily="34" charset="0"/>
                <a:cs typeface="Arial" panose="020B0604020202020204" pitchFamily="34" charset="0"/>
              </a:rPr>
              <a:t>nación, la CDMX, estados y municipios; Corporaciones publicas reconocidas por ley; Sociedades civiles o mercantiles; </a:t>
            </a:r>
            <a:r>
              <a:rPr lang="es-MX" dirty="0" smtClean="0">
                <a:latin typeface="Arial" panose="020B0604020202020204" pitchFamily="34" charset="0"/>
                <a:cs typeface="Arial" panose="020B0604020202020204" pitchFamily="34" charset="0"/>
              </a:rPr>
              <a:t>sindicatos, etc.</a:t>
            </a:r>
            <a:endParaRPr lang="es-MX" dirty="0">
              <a:latin typeface="Arial" panose="020B0604020202020204" pitchFamily="34" charset="0"/>
              <a:cs typeface="Arial" panose="020B0604020202020204" pitchFamily="34" charset="0"/>
            </a:endParaRPr>
          </a:p>
          <a:p>
            <a:endParaRPr lang="es-MX" dirty="0"/>
          </a:p>
        </p:txBody>
      </p:sp>
      <p:pic>
        <p:nvPicPr>
          <p:cNvPr id="4" name="3 Imagen"/>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4357" t="11485" r="47821" b="18728"/>
          <a:stretch/>
        </p:blipFill>
        <p:spPr>
          <a:xfrm>
            <a:off x="921810" y="2996952"/>
            <a:ext cx="2926989" cy="1983854"/>
          </a:xfrm>
          <a:prstGeom prst="rect">
            <a:avLst/>
          </a:prstGeom>
        </p:spPr>
      </p:pic>
      <p:pic>
        <p:nvPicPr>
          <p:cNvPr id="5" name="4 Imagen"/>
          <p:cNvPicPr>
            <a:picLocks noChangeAspect="1"/>
          </p:cNvPicPr>
          <p:nvPr/>
        </p:nvPicPr>
        <p:blipFill rotWithShape="1">
          <a:blip r:embed="rId5">
            <a:extLst>
              <a:ext uri="{28A0092B-C50C-407E-A947-70E740481C1C}">
                <a14:useLocalDpi xmlns:a14="http://schemas.microsoft.com/office/drawing/2010/main" val="0"/>
              </a:ext>
            </a:extLst>
          </a:blip>
          <a:srcRect r="3846"/>
          <a:stretch/>
        </p:blipFill>
        <p:spPr>
          <a:xfrm>
            <a:off x="3991135" y="3669965"/>
            <a:ext cx="4811453" cy="2912797"/>
          </a:xfrm>
          <a:prstGeom prst="rect">
            <a:avLst/>
          </a:prstGeom>
        </p:spPr>
      </p:pic>
    </p:spTree>
    <p:extLst>
      <p:ext uri="{BB962C8B-B14F-4D97-AF65-F5344CB8AC3E}">
        <p14:creationId xmlns:p14="http://schemas.microsoft.com/office/powerpoint/2010/main" val="2859275971"/>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539552" y="1844824"/>
            <a:ext cx="7704856" cy="4176464"/>
          </a:xfrm>
        </p:spPr>
        <p:txBody>
          <a:bodyPr>
            <a:normAutofit/>
          </a:bodyPr>
          <a:lstStyle/>
          <a:p>
            <a:pPr marL="18288" indent="0">
              <a:buNone/>
            </a:pPr>
            <a:r>
              <a:rPr lang="es-MX" sz="2000" b="1" dirty="0" smtClean="0"/>
              <a:t>De las personas físicas:</a:t>
            </a:r>
            <a:endParaRPr lang="es-MX" sz="2000" b="1" dirty="0"/>
          </a:p>
          <a:p>
            <a:pPr>
              <a:buFont typeface="Wingdings" panose="05000000000000000000" pitchFamily="2" charset="2"/>
              <a:buChar char="v"/>
            </a:pPr>
            <a:r>
              <a:rPr lang="es-MX" sz="2000" b="1" dirty="0" smtClean="0"/>
              <a:t>Art22</a:t>
            </a:r>
          </a:p>
          <a:p>
            <a:pPr>
              <a:buFont typeface="Wingdings" panose="05000000000000000000" pitchFamily="2" charset="2"/>
              <a:buChar char="v"/>
            </a:pPr>
            <a:r>
              <a:rPr lang="es-MX" sz="2000" b="1" dirty="0" smtClean="0"/>
              <a:t>Art23</a:t>
            </a:r>
          </a:p>
          <a:p>
            <a:pPr>
              <a:buFont typeface="Wingdings" panose="05000000000000000000" pitchFamily="2" charset="2"/>
              <a:buChar char="v"/>
            </a:pPr>
            <a:r>
              <a:rPr lang="es-MX" sz="2000" b="1" dirty="0" smtClean="0"/>
              <a:t>Art24</a:t>
            </a:r>
            <a:endParaRPr lang="es-MX" sz="2000" b="1" dirty="0"/>
          </a:p>
          <a:p>
            <a:pPr marL="18288" indent="0">
              <a:buNone/>
            </a:pPr>
            <a:r>
              <a:rPr lang="es-MX" sz="2000" b="1" u="sng" dirty="0" smtClean="0"/>
              <a:t>De las personas Morales:</a:t>
            </a:r>
          </a:p>
          <a:p>
            <a:pPr>
              <a:buFont typeface="Wingdings" panose="05000000000000000000" pitchFamily="2" charset="2"/>
              <a:buChar char="v"/>
            </a:pPr>
            <a:r>
              <a:rPr lang="es-MX" sz="2000" b="1" dirty="0" smtClean="0"/>
              <a:t>Art25(Menciona que entidades se catalogan </a:t>
            </a:r>
            <a:r>
              <a:rPr lang="es-MX" sz="2000" b="1" dirty="0" err="1" smtClean="0"/>
              <a:t>P.Morales</a:t>
            </a:r>
            <a:r>
              <a:rPr lang="es-MX" sz="2000" b="1" dirty="0" smtClean="0"/>
              <a:t>)</a:t>
            </a:r>
          </a:p>
          <a:p>
            <a:pPr>
              <a:buFont typeface="Wingdings" panose="05000000000000000000" pitchFamily="2" charset="2"/>
              <a:buChar char="v"/>
            </a:pPr>
            <a:r>
              <a:rPr lang="es-MX" sz="2000" b="1" dirty="0" smtClean="0"/>
              <a:t>Art26</a:t>
            </a:r>
          </a:p>
          <a:p>
            <a:pPr>
              <a:buFont typeface="Wingdings" panose="05000000000000000000" pitchFamily="2" charset="2"/>
              <a:buChar char="v"/>
            </a:pPr>
            <a:r>
              <a:rPr lang="es-MX" sz="2000" b="1" dirty="0" smtClean="0"/>
              <a:t>Art27</a:t>
            </a:r>
          </a:p>
        </p:txBody>
      </p:sp>
      <p:sp>
        <p:nvSpPr>
          <p:cNvPr id="3" name="2 Título"/>
          <p:cNvSpPr>
            <a:spLocks noGrp="1"/>
          </p:cNvSpPr>
          <p:nvPr>
            <p:ph type="title"/>
          </p:nvPr>
        </p:nvSpPr>
        <p:spPr>
          <a:xfrm>
            <a:off x="323528" y="476672"/>
            <a:ext cx="8424936" cy="914400"/>
          </a:xfrm>
        </p:spPr>
        <p:txBody>
          <a:bodyPr/>
          <a:lstStyle/>
          <a:p>
            <a:r>
              <a:rPr lang="es-MX" sz="3300" dirty="0" smtClean="0">
                <a:latin typeface="Bodoni MT Black" panose="02070A03080606020203" pitchFamily="18" charset="0"/>
              </a:rPr>
              <a:t>Donde hallar mas de la personalidad</a:t>
            </a:r>
            <a:endParaRPr lang="es-MX" sz="3300" dirty="0">
              <a:latin typeface="Bodoni MT Black" panose="02070A03080606020203" pitchFamily="18"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340768"/>
            <a:ext cx="5220072" cy="2881760"/>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t="10094"/>
          <a:stretch/>
        </p:blipFill>
        <p:spPr>
          <a:xfrm>
            <a:off x="2195736" y="4637616"/>
            <a:ext cx="6948264" cy="2220383"/>
          </a:xfrm>
          <a:prstGeom prst="rect">
            <a:avLst/>
          </a:prstGeom>
        </p:spPr>
      </p:pic>
    </p:spTree>
    <p:extLst>
      <p:ext uri="{BB962C8B-B14F-4D97-AF65-F5344CB8AC3E}">
        <p14:creationId xmlns:p14="http://schemas.microsoft.com/office/powerpoint/2010/main" val="3867668703"/>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5" name="click.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23529" y="404664"/>
            <a:ext cx="8568952" cy="720080"/>
          </a:xfrm>
        </p:spPr>
        <p:txBody>
          <a:bodyPr/>
          <a:lstStyle/>
          <a:p>
            <a:pPr algn="ctr"/>
            <a:r>
              <a:rPr lang="es-MX" sz="3600" b="1" dirty="0" smtClean="0">
                <a:latin typeface="Arial" panose="020B0604020202020204" pitchFamily="34" charset="0"/>
                <a:cs typeface="Arial" panose="020B0604020202020204" pitchFamily="34" charset="0"/>
              </a:rPr>
              <a:t>ACTIVIDADES EMPRESARIALES</a:t>
            </a:r>
            <a:endParaRPr lang="es-MX" sz="3600" b="1" dirty="0">
              <a:latin typeface="Arial" panose="020B0604020202020204" pitchFamily="34" charset="0"/>
              <a:cs typeface="Arial" panose="020B0604020202020204" pitchFamily="34" charset="0"/>
            </a:endParaRPr>
          </a:p>
        </p:txBody>
      </p:sp>
      <p:graphicFrame>
        <p:nvGraphicFramePr>
          <p:cNvPr id="6" name="5 Marcador de contenido"/>
          <p:cNvGraphicFramePr>
            <a:graphicFrameLocks noGrp="1"/>
          </p:cNvGraphicFramePr>
          <p:nvPr>
            <p:ph idx="1"/>
            <p:extLst>
              <p:ext uri="{D42A27DB-BD31-4B8C-83A1-F6EECF244321}">
                <p14:modId xmlns:p14="http://schemas.microsoft.com/office/powerpoint/2010/main" val="1418709166"/>
              </p:ext>
            </p:extLst>
          </p:nvPr>
        </p:nvGraphicFramePr>
        <p:xfrm>
          <a:off x="251520" y="1268760"/>
          <a:ext cx="8640960" cy="5317408"/>
        </p:xfrm>
        <a:graphic>
          <a:graphicData uri="http://schemas.openxmlformats.org/drawingml/2006/table">
            <a:tbl>
              <a:tblPr firstRow="1" bandRow="1">
                <a:tableStyleId>{5C22544A-7EE6-4342-B048-85BDC9FD1C3A}</a:tableStyleId>
              </a:tblPr>
              <a:tblGrid>
                <a:gridCol w="1244884"/>
                <a:gridCol w="4393708"/>
                <a:gridCol w="3002368"/>
              </a:tblGrid>
              <a:tr h="625623">
                <a:tc>
                  <a:txBody>
                    <a:bodyPr/>
                    <a:lstStyle/>
                    <a:p>
                      <a:r>
                        <a:rPr lang="es-MX" sz="1400" dirty="0" smtClean="0"/>
                        <a:t>Categoría</a:t>
                      </a:r>
                      <a:endParaRPr lang="es-MX" sz="1400" dirty="0"/>
                    </a:p>
                  </a:txBody>
                  <a:tcPr/>
                </a:tc>
                <a:tc>
                  <a:txBody>
                    <a:bodyPr/>
                    <a:lstStyle/>
                    <a:p>
                      <a:r>
                        <a:rPr lang="es-MX" dirty="0" smtClean="0"/>
                        <a:t>En que consisten…</a:t>
                      </a:r>
                      <a:endParaRPr lang="es-MX" dirty="0"/>
                    </a:p>
                  </a:txBody>
                  <a:tcPr/>
                </a:tc>
                <a:tc>
                  <a:txBody>
                    <a:bodyPr/>
                    <a:lstStyle/>
                    <a:p>
                      <a:endParaRPr lang="es-MX" dirty="0"/>
                    </a:p>
                  </a:txBody>
                  <a:tcPr/>
                </a:tc>
              </a:tr>
              <a:tr h="759686">
                <a:tc>
                  <a:txBody>
                    <a:bodyPr/>
                    <a:lstStyle/>
                    <a:p>
                      <a:r>
                        <a:rPr lang="es-MX" sz="1400" dirty="0" smtClean="0"/>
                        <a:t>Comercial</a:t>
                      </a:r>
                      <a:endParaRPr lang="es-MX" sz="1400" dirty="0"/>
                    </a:p>
                  </a:txBody>
                  <a:tcPr/>
                </a:tc>
                <a:tc>
                  <a:txBody>
                    <a:bodyPr/>
                    <a:lstStyle/>
                    <a:p>
                      <a:r>
                        <a:rPr lang="es-MX" sz="1700" dirty="0" smtClean="0"/>
                        <a:t>Conforme</a:t>
                      </a:r>
                      <a:r>
                        <a:rPr lang="es-MX" sz="1700" baseline="0" dirty="0" smtClean="0"/>
                        <a:t> leyes se dedican a eso sin meterse con las siguientes categorías</a:t>
                      </a:r>
                      <a:endParaRPr lang="es-MX" sz="1700" dirty="0"/>
                    </a:p>
                  </a:txBody>
                  <a:tcPr/>
                </a:tc>
                <a:tc>
                  <a:txBody>
                    <a:bodyPr/>
                    <a:lstStyle/>
                    <a:p>
                      <a:endParaRPr lang="es-MX" dirty="0"/>
                    </a:p>
                  </a:txBody>
                  <a:tcPr/>
                </a:tc>
              </a:tr>
              <a:tr h="759686">
                <a:tc>
                  <a:txBody>
                    <a:bodyPr/>
                    <a:lstStyle/>
                    <a:p>
                      <a:r>
                        <a:rPr lang="es-MX" sz="1400" dirty="0" smtClean="0"/>
                        <a:t>Industrial</a:t>
                      </a:r>
                      <a:endParaRPr lang="es-MX" sz="1400" dirty="0"/>
                    </a:p>
                  </a:txBody>
                  <a:tcPr/>
                </a:tc>
                <a:tc>
                  <a:txBody>
                    <a:bodyPr/>
                    <a:lstStyle/>
                    <a:p>
                      <a:r>
                        <a:rPr lang="es-MX" sz="1700" dirty="0" smtClean="0"/>
                        <a:t>Extraen, conservan o transforman</a:t>
                      </a:r>
                      <a:r>
                        <a:rPr lang="es-MX" sz="1700" baseline="0" dirty="0" smtClean="0"/>
                        <a:t> materias primas, producen o acaban</a:t>
                      </a:r>
                      <a:endParaRPr lang="es-MX" sz="1700" dirty="0"/>
                    </a:p>
                  </a:txBody>
                  <a:tcPr/>
                </a:tc>
                <a:tc>
                  <a:txBody>
                    <a:bodyPr/>
                    <a:lstStyle/>
                    <a:p>
                      <a:endParaRPr lang="es-MX" dirty="0"/>
                    </a:p>
                  </a:txBody>
                  <a:tcPr/>
                </a:tc>
              </a:tr>
              <a:tr h="759686">
                <a:tc>
                  <a:txBody>
                    <a:bodyPr/>
                    <a:lstStyle/>
                    <a:p>
                      <a:r>
                        <a:rPr lang="es-MX" sz="1400" dirty="0" smtClean="0"/>
                        <a:t>Agrícola</a:t>
                      </a:r>
                      <a:endParaRPr lang="es-MX" sz="1400" dirty="0"/>
                    </a:p>
                  </a:txBody>
                  <a:tcPr/>
                </a:tc>
                <a:tc>
                  <a:txBody>
                    <a:bodyPr/>
                    <a:lstStyle/>
                    <a:p>
                      <a:r>
                        <a:rPr lang="es-MX" sz="1700" dirty="0" smtClean="0"/>
                        <a:t>Siembran, cultivan, cosechan,</a:t>
                      </a:r>
                      <a:r>
                        <a:rPr lang="es-MX" sz="1700" baseline="0" dirty="0" smtClean="0"/>
                        <a:t> si transformación industrial</a:t>
                      </a:r>
                      <a:endParaRPr lang="es-MX" sz="1700" dirty="0"/>
                    </a:p>
                  </a:txBody>
                  <a:tcPr/>
                </a:tc>
                <a:tc>
                  <a:txBody>
                    <a:bodyPr/>
                    <a:lstStyle/>
                    <a:p>
                      <a:endParaRPr lang="es-MX"/>
                    </a:p>
                  </a:txBody>
                  <a:tcPr/>
                </a:tc>
              </a:tr>
              <a:tr h="759686">
                <a:tc>
                  <a:txBody>
                    <a:bodyPr/>
                    <a:lstStyle/>
                    <a:p>
                      <a:r>
                        <a:rPr lang="es-MX" sz="1400" dirty="0" smtClean="0"/>
                        <a:t>Ganadera</a:t>
                      </a:r>
                      <a:endParaRPr lang="es-MX" sz="1400" dirty="0"/>
                    </a:p>
                  </a:txBody>
                  <a:tcPr/>
                </a:tc>
                <a:tc>
                  <a:txBody>
                    <a:bodyPr/>
                    <a:lstStyle/>
                    <a:p>
                      <a:r>
                        <a:rPr lang="es-MX" sz="1700" dirty="0" smtClean="0"/>
                        <a:t>Cría y engorda de ganado</a:t>
                      </a:r>
                      <a:r>
                        <a:rPr lang="es-MX" sz="1700" baseline="0" dirty="0" smtClean="0"/>
                        <a:t> y</a:t>
                      </a:r>
                      <a:r>
                        <a:rPr lang="es-MX" sz="1700" dirty="0" smtClean="0"/>
                        <a:t> aves de corral, sin transformación industrial</a:t>
                      </a:r>
                      <a:endParaRPr lang="es-MX" sz="1700" dirty="0"/>
                    </a:p>
                  </a:txBody>
                  <a:tcPr/>
                </a:tc>
                <a:tc>
                  <a:txBody>
                    <a:bodyPr/>
                    <a:lstStyle/>
                    <a:p>
                      <a:endParaRPr lang="es-MX"/>
                    </a:p>
                  </a:txBody>
                  <a:tcPr/>
                </a:tc>
              </a:tr>
              <a:tr h="893355">
                <a:tc>
                  <a:txBody>
                    <a:bodyPr/>
                    <a:lstStyle/>
                    <a:p>
                      <a:r>
                        <a:rPr lang="es-MX" sz="1400" dirty="0" smtClean="0"/>
                        <a:t>Pesquera</a:t>
                      </a:r>
                      <a:endParaRPr lang="es-MX" sz="1400" dirty="0"/>
                    </a:p>
                  </a:txBody>
                  <a:tcPr/>
                </a:tc>
                <a:tc>
                  <a:txBody>
                    <a:bodyPr/>
                    <a:lstStyle/>
                    <a:p>
                      <a:r>
                        <a:rPr lang="es-MX" sz="1700" dirty="0" smtClean="0"/>
                        <a:t>Cría,</a:t>
                      </a:r>
                      <a:r>
                        <a:rPr lang="es-MX" sz="1700" baseline="0" dirty="0" smtClean="0"/>
                        <a:t> fomento, cuidado de reproducción, captura y extracción de toda clase de especies, sin proceso industrial</a:t>
                      </a:r>
                      <a:endParaRPr lang="es-MX" sz="1700" dirty="0"/>
                    </a:p>
                  </a:txBody>
                  <a:tcPr/>
                </a:tc>
                <a:tc>
                  <a:txBody>
                    <a:bodyPr/>
                    <a:lstStyle/>
                    <a:p>
                      <a:endParaRPr lang="es-MX" dirty="0"/>
                    </a:p>
                  </a:txBody>
                  <a:tcPr/>
                </a:tc>
              </a:tr>
              <a:tr h="759686">
                <a:tc>
                  <a:txBody>
                    <a:bodyPr/>
                    <a:lstStyle/>
                    <a:p>
                      <a:r>
                        <a:rPr lang="es-MX" sz="1400" dirty="0" smtClean="0"/>
                        <a:t>Silvícola</a:t>
                      </a:r>
                      <a:endParaRPr lang="es-MX" sz="1400" dirty="0"/>
                    </a:p>
                  </a:txBody>
                  <a:tcPr/>
                </a:tc>
                <a:tc>
                  <a:txBody>
                    <a:bodyPr/>
                    <a:lstStyle/>
                    <a:p>
                      <a:r>
                        <a:rPr lang="es-MX" sz="1700" dirty="0" smtClean="0"/>
                        <a:t>Cultivo de montes y bosques, fomento, cría, conservación,</a:t>
                      </a:r>
                      <a:r>
                        <a:rPr lang="es-MX" sz="1700" baseline="0" dirty="0" smtClean="0"/>
                        <a:t> restauración de vegetación</a:t>
                      </a:r>
                      <a:endParaRPr lang="es-MX" sz="1700" dirty="0"/>
                    </a:p>
                  </a:txBody>
                  <a:tcPr/>
                </a:tc>
                <a:tc>
                  <a:txBody>
                    <a:bodyPr/>
                    <a:lstStyle/>
                    <a:p>
                      <a:endParaRPr lang="es-MX" dirty="0"/>
                    </a:p>
                  </a:txBody>
                  <a:tcPr/>
                </a:tc>
              </a:tr>
            </a:tbl>
          </a:graphicData>
        </a:graphic>
      </p:graphicFrame>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879104"/>
            <a:ext cx="2839498" cy="757199"/>
          </a:xfrm>
          <a:prstGeom prst="rect">
            <a:avLst/>
          </a:prstGeom>
        </p:spPr>
      </p:pic>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4" y="2642778"/>
            <a:ext cx="2839498" cy="714214"/>
          </a:xfrm>
          <a:prstGeom prst="rect">
            <a:avLst/>
          </a:prstGeom>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8144" y="3356993"/>
            <a:ext cx="2839498" cy="686736"/>
          </a:xfrm>
          <a:prstGeom prst="rect">
            <a:avLst/>
          </a:prstGeom>
        </p:spPr>
      </p:pic>
      <p:pic>
        <p:nvPicPr>
          <p:cNvPr id="7" name="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8144" y="4043729"/>
            <a:ext cx="2839498" cy="825431"/>
          </a:xfrm>
          <a:prstGeom prst="rect">
            <a:avLst/>
          </a:prstGeom>
        </p:spPr>
      </p:pic>
      <p:pic>
        <p:nvPicPr>
          <p:cNvPr id="8" name="7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4869160"/>
            <a:ext cx="2839498" cy="826680"/>
          </a:xfrm>
          <a:prstGeom prst="rect">
            <a:avLst/>
          </a:prstGeom>
        </p:spPr>
      </p:pic>
      <p:pic>
        <p:nvPicPr>
          <p:cNvPr id="9" name="8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8145" y="5695840"/>
            <a:ext cx="2839498" cy="890329"/>
          </a:xfrm>
          <a:prstGeom prst="rect">
            <a:avLst/>
          </a:prstGeom>
        </p:spPr>
      </p:pic>
    </p:spTree>
    <p:extLst>
      <p:ext uri="{BB962C8B-B14F-4D97-AF65-F5344CB8AC3E}">
        <p14:creationId xmlns:p14="http://schemas.microsoft.com/office/powerpoint/2010/main" val="1766928061"/>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9"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79512" y="1268760"/>
            <a:ext cx="8784976" cy="2808312"/>
          </a:xfrm>
        </p:spPr>
        <p:txBody>
          <a:bodyPr/>
          <a:lstStyle/>
          <a:p>
            <a:pPr marL="18288" indent="0" algn="just">
              <a:buNone/>
            </a:pPr>
            <a:r>
              <a:rPr lang="es-MX" dirty="0" smtClean="0">
                <a:latin typeface="Arial" panose="020B0604020202020204" pitchFamily="34" charset="0"/>
                <a:cs typeface="Arial" panose="020B0604020202020204" pitchFamily="34" charset="0"/>
              </a:rPr>
              <a:t>Aportación (inversión) de una persona física o moral a una empresa, ya sea en efectivo, bienes o mercancías. Esa aportación otorga un titulo de participación en las ganancias.</a:t>
            </a:r>
          </a:p>
          <a:p>
            <a:pPr marL="18288" indent="0" algn="just">
              <a:buNone/>
            </a:pPr>
            <a:r>
              <a:rPr lang="es-MX" dirty="0" smtClean="0">
                <a:latin typeface="Arial" panose="020B0604020202020204" pitchFamily="34" charset="0"/>
                <a:cs typeface="Arial" panose="020B0604020202020204" pitchFamily="34" charset="0"/>
              </a:rPr>
              <a:t>La participación será en función de aportación, será proporcional.</a:t>
            </a:r>
            <a:endParaRPr lang="es-MX"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611560" y="404664"/>
            <a:ext cx="7543800" cy="914400"/>
          </a:xfrm>
        </p:spPr>
        <p:txBody>
          <a:bodyPr/>
          <a:lstStyle/>
          <a:p>
            <a:pPr algn="ctr"/>
            <a:r>
              <a:rPr lang="es-MX" sz="3600" b="1" dirty="0" smtClean="0"/>
              <a:t>CAPITAL SOCIAL</a:t>
            </a:r>
            <a:endParaRPr lang="es-MX" sz="3600" b="1" dirty="0"/>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89040"/>
            <a:ext cx="4032448" cy="2696294"/>
          </a:xfrm>
          <a:prstGeom prst="rect">
            <a:avLst/>
          </a:prstGeom>
        </p:spPr>
      </p:pic>
      <p:pic>
        <p:nvPicPr>
          <p:cNvPr id="6" name="5 Imagen"/>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03011" y="3789040"/>
            <a:ext cx="4459989" cy="2696294"/>
          </a:xfrm>
          <a:prstGeom prst="rect">
            <a:avLst/>
          </a:prstGeom>
        </p:spPr>
      </p:pic>
    </p:spTree>
    <p:extLst>
      <p:ext uri="{BB962C8B-B14F-4D97-AF65-F5344CB8AC3E}">
        <p14:creationId xmlns:p14="http://schemas.microsoft.com/office/powerpoint/2010/main" val="225157956"/>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1772817"/>
            <a:ext cx="8424936" cy="1872207"/>
          </a:xfrm>
        </p:spPr>
        <p:txBody>
          <a:bodyPr/>
          <a:lstStyle/>
          <a:p>
            <a:pPr marL="18288" indent="0" algn="just">
              <a:buNone/>
            </a:pPr>
            <a:r>
              <a:rPr lang="es-MX" sz="2400" dirty="0" smtClean="0"/>
              <a:t>Las </a:t>
            </a:r>
            <a:r>
              <a:rPr lang="es-MX" sz="2400" dirty="0" smtClean="0">
                <a:solidFill>
                  <a:srgbClr val="FFC000"/>
                </a:solidFill>
              </a:rPr>
              <a:t>ACTIVIDADES DE ENTIDAD</a:t>
            </a:r>
            <a:r>
              <a:rPr lang="es-MX" sz="2400" dirty="0" smtClean="0"/>
              <a:t>, </a:t>
            </a:r>
            <a:r>
              <a:rPr lang="es-MX" dirty="0" smtClean="0"/>
              <a:t>combinada con </a:t>
            </a:r>
            <a:r>
              <a:rPr lang="es-MX" dirty="0" smtClean="0">
                <a:solidFill>
                  <a:srgbClr val="FFC000"/>
                </a:solidFill>
              </a:rPr>
              <a:t>RECURSOS</a:t>
            </a:r>
            <a:r>
              <a:rPr lang="es-MX" dirty="0" smtClean="0"/>
              <a:t> determinan </a:t>
            </a:r>
            <a:r>
              <a:rPr lang="es-MX" sz="2000" b="1" i="1" u="sng" dirty="0" smtClean="0">
                <a:solidFill>
                  <a:srgbClr val="FFC000"/>
                </a:solidFill>
              </a:rPr>
              <a:t>VALOR DE LA ENTIDAD</a:t>
            </a:r>
            <a:endParaRPr lang="es-MX" b="1" i="1" u="sng" dirty="0" smtClean="0">
              <a:solidFill>
                <a:srgbClr val="FFC000"/>
              </a:solidFill>
            </a:endParaRPr>
          </a:p>
          <a:p>
            <a:pPr marL="18288" indent="0" algn="just">
              <a:buNone/>
            </a:pPr>
            <a:r>
              <a:rPr lang="es-MX" dirty="0" smtClean="0"/>
              <a:t>No solo activos  tangibles, también intangibles, capital de trabajo, capital intelectual, conocimiento de negocio, contratos, procesos, etc.</a:t>
            </a:r>
            <a:endParaRPr lang="es-MX" dirty="0"/>
          </a:p>
        </p:txBody>
      </p:sp>
      <p:sp>
        <p:nvSpPr>
          <p:cNvPr id="3" name="2 Título"/>
          <p:cNvSpPr>
            <a:spLocks noGrp="1"/>
          </p:cNvSpPr>
          <p:nvPr>
            <p:ph type="title"/>
          </p:nvPr>
        </p:nvSpPr>
        <p:spPr>
          <a:xfrm>
            <a:off x="395536" y="476672"/>
            <a:ext cx="8064896" cy="914400"/>
          </a:xfrm>
        </p:spPr>
        <p:txBody>
          <a:bodyPr/>
          <a:lstStyle/>
          <a:p>
            <a:pPr algn="ctr"/>
            <a:r>
              <a:rPr lang="es-MX" sz="3600" dirty="0" smtClean="0">
                <a:latin typeface="Arial" panose="020B0604020202020204" pitchFamily="34" charset="0"/>
                <a:cs typeface="Arial" panose="020B0604020202020204" pitchFamily="34" charset="0"/>
              </a:rPr>
              <a:t>EL VALOR DE LAS EMPRESAS</a:t>
            </a:r>
            <a:endParaRPr lang="es-MX" sz="3600"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4773" b="89899" l="4972" r="97514">
                        <a14:foregroundMark x1="16122" y1="67298" x2="16122" y2="67298"/>
                        <a14:foregroundMark x1="17685" y1="60101" x2="17685" y2="60101"/>
                        <a14:foregroundMark x1="14134" y1="60101" x2="14134" y2="60101"/>
                        <a14:foregroundMark x1="30895" y1="64520" x2="30895" y2="64520"/>
                        <a14:foregroundMark x1="31392" y1="59091" x2="31392" y2="59091"/>
                        <a14:foregroundMark x1="31889" y1="53662" x2="31889" y2="53662"/>
                        <a14:foregroundMark x1="10511" y1="74495" x2="10511" y2="74495"/>
                        <a14:foregroundMark x1="29545" y1="60985" x2="29545" y2="60985"/>
                        <a14:foregroundMark x1="29972" y1="55303" x2="29972" y2="55303"/>
                        <a14:foregroundMark x1="30469" y1="51263" x2="30469" y2="51263"/>
                        <a14:foregroundMark x1="31818" y1="50000" x2="31818" y2="50000"/>
                        <a14:foregroundMark x1="33168" y1="48737" x2="33168" y2="48737"/>
                        <a14:foregroundMark x1="29545" y1="57702" x2="29545" y2="57702"/>
                        <a14:foregroundMark x1="16122" y1="55682" x2="16122" y2="55682"/>
                        <a14:foregroundMark x1="9730" y1="63763" x2="9730" y2="63763"/>
                        <a14:foregroundMark x1="9233" y1="72348" x2="9233" y2="72348"/>
                        <a14:foregroundMark x1="21804" y1="54924" x2="21804" y2="54924"/>
                        <a14:foregroundMark x1="19531" y1="54419" x2="19531" y2="54419"/>
                        <a14:foregroundMark x1="17898" y1="55682" x2="17898" y2="55682"/>
                        <a14:foregroundMark x1="13778" y1="56061" x2="13778" y2="56061"/>
                        <a14:foregroundMark x1="14702" y1="56439" x2="14702" y2="56439"/>
                        <a14:foregroundMark x1="44176" y1="47601" x2="44176" y2="47601"/>
                        <a14:foregroundMark x1="41832" y1="48359" x2="41832" y2="48359"/>
                        <a14:foregroundMark x1="40483" y1="47980" x2="40483" y2="47980"/>
                        <a14:foregroundMark x1="38636" y1="47980" x2="38636" y2="47980"/>
                        <a14:foregroundMark x1="36364" y1="48359" x2="36364" y2="48359"/>
                        <a14:foregroundMark x1="34588" y1="47980" x2="34588" y2="47980"/>
                        <a14:foregroundMark x1="43892" y1="76010" x2="43892" y2="76010"/>
                        <a14:foregroundMark x1="82031" y1="22475" x2="82031" y2="22475"/>
                        <a14:foregroundMark x1="79972" y1="22475" x2="79972" y2="22475"/>
                        <a14:foregroundMark x1="77912" y1="22854" x2="77912" y2="22854"/>
                        <a14:foregroundMark x1="90199" y1="23611" x2="90199" y2="23611"/>
                        <a14:foregroundMark x1="87926" y1="23232" x2="87926" y2="23232"/>
                        <a14:foregroundMark x1="85653" y1="23232" x2="85653" y2="23232"/>
                        <a14:foregroundMark x1="83807" y1="23611" x2="83807" y2="23611"/>
                      </a14:backgroundRemoval>
                    </a14:imgEffect>
                  </a14:imgLayer>
                </a14:imgProps>
              </a:ext>
              <a:ext uri="{28A0092B-C50C-407E-A947-70E740481C1C}">
                <a14:useLocalDpi xmlns:a14="http://schemas.microsoft.com/office/drawing/2010/main" val="0"/>
              </a:ext>
            </a:extLst>
          </a:blip>
          <a:stretch>
            <a:fillRect/>
          </a:stretch>
        </p:blipFill>
        <p:spPr>
          <a:xfrm>
            <a:off x="785420" y="3387915"/>
            <a:ext cx="2973944" cy="1672844"/>
          </a:xfrm>
          <a:prstGeom prst="rect">
            <a:avLst/>
          </a:prstGeom>
        </p:spPr>
      </p:pic>
      <p:pic>
        <p:nvPicPr>
          <p:cNvPr id="5" name="4 Imagen"/>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67544" y="4898437"/>
            <a:ext cx="2867027" cy="1590676"/>
          </a:xfrm>
          <a:prstGeom prst="roundRect">
            <a:avLst>
              <a:gd name="adj" fmla="val 16667"/>
            </a:avLst>
          </a:prstGeom>
          <a:ln>
            <a:noFill/>
          </a:ln>
          <a:effectLst>
            <a:outerShdw blurRad="152400" dist="12000" dir="900000" sy="98000" kx="110000" ky="200000" algn="tl" rotWithShape="0">
              <a:srgbClr val="000000">
                <a:alpha val="30000"/>
              </a:srgbClr>
            </a:outerShdw>
            <a:softEdge rad="12700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5 Imagen"/>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33479" y="3387915"/>
            <a:ext cx="3029058" cy="2015700"/>
          </a:xfrm>
          <a:prstGeom prst="rect">
            <a:avLst/>
          </a:prstGeom>
          <a:effectLst>
            <a:softEdge rad="317500"/>
          </a:effectLst>
        </p:spPr>
      </p:pic>
      <p:pic>
        <p:nvPicPr>
          <p:cNvPr id="7" name="6 Imagen"/>
          <p:cNvPicPr>
            <a:picLocks noChangeAspect="1"/>
          </p:cNvPicPr>
          <p:nvPr/>
        </p:nvPicPr>
        <p:blipFill rotWithShape="1">
          <a:blip r:embed="rId9">
            <a:extLst>
              <a:ext uri="{BEBA8EAE-BF5A-486C-A8C5-ECC9F3942E4B}">
                <a14:imgProps xmlns:a14="http://schemas.microsoft.com/office/drawing/2010/main">
                  <a14:imgLayer r:embed="rId10">
                    <a14:imgEffect>
                      <a14:backgroundRemoval t="34722" b="89815" l="9960" r="80876"/>
                    </a14:imgEffect>
                  </a14:imgLayer>
                </a14:imgProps>
              </a:ext>
              <a:ext uri="{28A0092B-C50C-407E-A947-70E740481C1C}">
                <a14:useLocalDpi xmlns:a14="http://schemas.microsoft.com/office/drawing/2010/main" val="0"/>
              </a:ext>
            </a:extLst>
          </a:blip>
          <a:srcRect l="14251" t="28661" r="27415"/>
          <a:stretch/>
        </p:blipFill>
        <p:spPr>
          <a:xfrm>
            <a:off x="3833479" y="5045980"/>
            <a:ext cx="2996205" cy="2005940"/>
          </a:xfrm>
          <a:prstGeom prst="rect">
            <a:avLst/>
          </a:prstGeom>
        </p:spPr>
      </p:pic>
      <p:pic>
        <p:nvPicPr>
          <p:cNvPr id="8" name="7 Imag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1752" y="3580544"/>
            <a:ext cx="1780489" cy="1144600"/>
          </a:xfrm>
          <a:prstGeom prst="rect">
            <a:avLst/>
          </a:prstGeom>
          <a:effectLst>
            <a:softEdge rad="127000"/>
          </a:effectLst>
        </p:spPr>
      </p:pic>
      <p:pic>
        <p:nvPicPr>
          <p:cNvPr id="9" name="8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62537" y="4813704"/>
            <a:ext cx="2043750" cy="1179822"/>
          </a:xfrm>
          <a:prstGeom prst="rect">
            <a:avLst/>
          </a:prstGeom>
          <a:effectLst>
            <a:softEdge rad="127000"/>
          </a:effectLst>
        </p:spPr>
      </p:pic>
    </p:spTree>
    <p:extLst>
      <p:ext uri="{BB962C8B-B14F-4D97-AF65-F5344CB8AC3E}">
        <p14:creationId xmlns:p14="http://schemas.microsoft.com/office/powerpoint/2010/main" val="2216545882"/>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13" name="click.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539552" y="260648"/>
            <a:ext cx="7543800" cy="864096"/>
          </a:xfrm>
        </p:spPr>
        <p:txBody>
          <a:bodyPr/>
          <a:lstStyle/>
          <a:p>
            <a:pPr algn="ctr"/>
            <a:r>
              <a:rPr lang="es-MX" sz="3600" b="1" dirty="0" smtClean="0">
                <a:latin typeface="Arial" panose="020B0604020202020204" pitchFamily="34" charset="0"/>
                <a:cs typeface="Arial" panose="020B0604020202020204" pitchFamily="34" charset="0"/>
              </a:rPr>
              <a:t>CONTADOR</a:t>
            </a:r>
            <a:endParaRPr lang="es-MX" sz="3600" b="1" dirty="0">
              <a:latin typeface="Arial" panose="020B0604020202020204" pitchFamily="34" charset="0"/>
              <a:cs typeface="Arial" panose="020B0604020202020204" pitchFamily="34" charset="0"/>
            </a:endParaRPr>
          </a:p>
        </p:txBody>
      </p:sp>
      <p:sp>
        <p:nvSpPr>
          <p:cNvPr id="2" name="1 Marcador de contenido"/>
          <p:cNvSpPr>
            <a:spLocks noGrp="1"/>
          </p:cNvSpPr>
          <p:nvPr>
            <p:ph sz="quarter" idx="13"/>
          </p:nvPr>
        </p:nvSpPr>
        <p:spPr>
          <a:xfrm>
            <a:off x="179512" y="1052736"/>
            <a:ext cx="8784976" cy="2088232"/>
          </a:xfrm>
        </p:spPr>
        <p:txBody>
          <a:bodyPr/>
          <a:lstStyle/>
          <a:p>
            <a:pPr marL="18288" indent="0">
              <a:buNone/>
            </a:pPr>
            <a:r>
              <a:rPr lang="es-MX" dirty="0" smtClean="0">
                <a:latin typeface="Arial" panose="020B0604020202020204" pitchFamily="34" charset="0"/>
                <a:cs typeface="Arial" panose="020B0604020202020204" pitchFamily="34" charset="0"/>
              </a:rPr>
              <a:t>Profesional capaz de estructurar el sistema adecuado para la empresa, el proceso optimo de registro (manual o electrónico) para control, registro, consulta y análisis.</a:t>
            </a:r>
          </a:p>
          <a:p>
            <a:pPr marL="18288" indent="0">
              <a:buNone/>
            </a:pPr>
            <a:endParaRPr lang="es-MX" dirty="0" smtClean="0"/>
          </a:p>
        </p:txBody>
      </p:sp>
      <p:sp>
        <p:nvSpPr>
          <p:cNvPr id="5" name="4 Marcador de contenido"/>
          <p:cNvSpPr>
            <a:spLocks noGrp="1"/>
          </p:cNvSpPr>
          <p:nvPr>
            <p:ph sz="quarter" idx="14"/>
          </p:nvPr>
        </p:nvSpPr>
        <p:spPr>
          <a:xfrm>
            <a:off x="179512" y="2492896"/>
            <a:ext cx="5616624" cy="4176464"/>
          </a:xfrm>
        </p:spPr>
        <p:txBody>
          <a:bodyPr>
            <a:normAutofit/>
          </a:bodyPr>
          <a:lstStyle/>
          <a:p>
            <a:pPr>
              <a:buFont typeface="Wingdings" panose="05000000000000000000" pitchFamily="2" charset="2"/>
              <a:buChar char="§"/>
            </a:pPr>
            <a:r>
              <a:rPr lang="es-MX" dirty="0">
                <a:latin typeface="Arial" panose="020B0604020202020204" pitchFamily="34" charset="0"/>
                <a:cs typeface="Arial" panose="020B0604020202020204" pitchFamily="34" charset="0"/>
              </a:rPr>
              <a:t>Cumplir obligaciones fiscales y laborales.</a:t>
            </a:r>
          </a:p>
          <a:p>
            <a:pPr>
              <a:buFont typeface="Wingdings" panose="05000000000000000000" pitchFamily="2" charset="2"/>
              <a:buChar char="§"/>
            </a:pPr>
            <a:r>
              <a:rPr lang="es-MX" dirty="0">
                <a:latin typeface="Arial" panose="020B0604020202020204" pitchFamily="34" charset="0"/>
                <a:cs typeface="Arial" panose="020B0604020202020204" pitchFamily="34" charset="0"/>
              </a:rPr>
              <a:t>Proporcionar las herramientas requeridas por dirección general para toma de decisiones (</a:t>
            </a:r>
            <a:r>
              <a:rPr lang="es-MX" dirty="0" err="1">
                <a:latin typeface="Arial" panose="020B0604020202020204" pitchFamily="34" charset="0"/>
                <a:cs typeface="Arial" panose="020B0604020202020204" pitchFamily="34" charset="0"/>
              </a:rPr>
              <a:t>Edos</a:t>
            </a:r>
            <a:r>
              <a:rPr lang="es-MX" dirty="0">
                <a:latin typeface="Arial" panose="020B0604020202020204" pitchFamily="34" charset="0"/>
                <a:cs typeface="Arial" panose="020B0604020202020204" pitchFamily="34" charset="0"/>
              </a:rPr>
              <a:t>. Financieros, diarios, auxiliares…)</a:t>
            </a:r>
          </a:p>
          <a:p>
            <a:pPr>
              <a:buFont typeface="Wingdings" panose="05000000000000000000" pitchFamily="2" charset="2"/>
              <a:buChar char="§"/>
            </a:pPr>
            <a:r>
              <a:rPr lang="es-MX" dirty="0">
                <a:latin typeface="Arial" panose="020B0604020202020204" pitchFamily="34" charset="0"/>
                <a:cs typeface="Arial" panose="020B0604020202020204" pitchFamily="34" charset="0"/>
              </a:rPr>
              <a:t>Administrar correctamente recursos y obligaciones.</a:t>
            </a:r>
          </a:p>
          <a:p>
            <a:pPr>
              <a:buFont typeface="Wingdings" panose="05000000000000000000" pitchFamily="2" charset="2"/>
              <a:buChar char="§"/>
            </a:pPr>
            <a:r>
              <a:rPr lang="es-MX" dirty="0">
                <a:latin typeface="Arial" panose="020B0604020202020204" pitchFamily="34" charset="0"/>
                <a:cs typeface="Arial" panose="020B0604020202020204" pitchFamily="34" charset="0"/>
              </a:rPr>
              <a:t>Contribuir a que las áreas de la empresa funcionen correctamente</a:t>
            </a:r>
          </a:p>
          <a:p>
            <a:endParaRPr lang="es-MX"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492896"/>
            <a:ext cx="2954263" cy="1872208"/>
          </a:xfrm>
          <a:prstGeom prst="rect">
            <a:avLst/>
          </a:prstGeom>
        </p:spPr>
      </p:pic>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7" y="4365104"/>
            <a:ext cx="2954262" cy="1950589"/>
          </a:xfrm>
          <a:prstGeom prst="rect">
            <a:avLst/>
          </a:prstGeom>
        </p:spPr>
      </p:pic>
    </p:spTree>
    <p:extLst>
      <p:ext uri="{BB962C8B-B14F-4D97-AF65-F5344CB8AC3E}">
        <p14:creationId xmlns:p14="http://schemas.microsoft.com/office/powerpoint/2010/main" val="1620131234"/>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5" name="click.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67544" y="1412775"/>
            <a:ext cx="8136904" cy="2016225"/>
          </a:xfrm>
        </p:spPr>
        <p:txBody>
          <a:bodyPr/>
          <a:lstStyle/>
          <a:p>
            <a:pPr marL="18288" indent="0" algn="just">
              <a:buNone/>
            </a:pPr>
            <a:r>
              <a:rPr lang="es-MX" dirty="0" smtClean="0">
                <a:latin typeface="Arial" panose="020B0604020202020204" pitchFamily="34" charset="0"/>
                <a:cs typeface="Arial" panose="020B0604020202020204" pitchFamily="34" charset="0"/>
              </a:rPr>
              <a:t>Es obligatorio en la mayoría de los países del mundo llevar registros contables.</a:t>
            </a:r>
          </a:p>
          <a:p>
            <a:pPr marL="18288" indent="0" algn="just">
              <a:buNone/>
            </a:pPr>
            <a:r>
              <a:rPr lang="es-MX" dirty="0" smtClean="0">
                <a:latin typeface="Arial" panose="020B0604020202020204" pitchFamily="34" charset="0"/>
                <a:cs typeface="Arial" panose="020B0604020202020204" pitchFamily="34" charset="0"/>
              </a:rPr>
              <a:t>Las leyes y reglamentos varían en los países, y además se actualizan , sin embargo, los principios son los mismos.</a:t>
            </a:r>
            <a:endParaRPr lang="es-MX"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395536" y="332656"/>
            <a:ext cx="8280920" cy="914400"/>
          </a:xfrm>
        </p:spPr>
        <p:txBody>
          <a:bodyPr/>
          <a:lstStyle/>
          <a:p>
            <a:pPr algn="ctr"/>
            <a:r>
              <a:rPr lang="es-MX" sz="3600" dirty="0" smtClean="0">
                <a:latin typeface="Arial" panose="020B0604020202020204" pitchFamily="34" charset="0"/>
                <a:cs typeface="Arial" panose="020B0604020202020204" pitchFamily="34" charset="0"/>
              </a:rPr>
              <a:t>OBLIGACION</a:t>
            </a:r>
            <a:endParaRPr lang="es-MX" sz="3600"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98" y="3686175"/>
            <a:ext cx="3810000" cy="3171825"/>
          </a:xfrm>
          <a:prstGeom prst="rect">
            <a:avLst/>
          </a:prstGeom>
        </p:spPr>
      </p:pic>
      <p:pic>
        <p:nvPicPr>
          <p:cNvPr id="5" name="4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036" y="3686175"/>
            <a:ext cx="5309964" cy="3171824"/>
          </a:xfrm>
          <a:prstGeom prst="rect">
            <a:avLst/>
          </a:prstGeom>
        </p:spPr>
      </p:pic>
    </p:spTree>
    <p:extLst>
      <p:ext uri="{BB962C8B-B14F-4D97-AF65-F5344CB8AC3E}">
        <p14:creationId xmlns:p14="http://schemas.microsoft.com/office/powerpoint/2010/main" val="2185187942"/>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0" y="2564904"/>
            <a:ext cx="9144000" cy="1296144"/>
          </a:xfrm>
        </p:spPr>
        <p:txBody>
          <a:bodyPr/>
          <a:lstStyle/>
          <a:p>
            <a:pPr algn="ctr"/>
            <a:r>
              <a:rPr lang="es-MX" sz="5400" dirty="0" smtClean="0"/>
              <a:t>NOCIONES BÁSICAS</a:t>
            </a:r>
            <a:endParaRPr lang="es-MX" sz="5400" dirty="0"/>
          </a:p>
        </p:txBody>
      </p:sp>
    </p:spTree>
    <p:extLst>
      <p:ext uri="{BB962C8B-B14F-4D97-AF65-F5344CB8AC3E}">
        <p14:creationId xmlns:p14="http://schemas.microsoft.com/office/powerpoint/2010/main" val="1635263748"/>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95536" y="2204864"/>
            <a:ext cx="8208912" cy="1368152"/>
          </a:xfrm>
        </p:spPr>
        <p:txBody>
          <a:bodyPr/>
          <a:lstStyle/>
          <a:p>
            <a:r>
              <a:rPr lang="es-MX" sz="4000" dirty="0" smtClean="0">
                <a:latin typeface="Bodoni MT Black" panose="02070A03080606020203" pitchFamily="18" charset="0"/>
              </a:rPr>
              <a:t>CAPITAL, ACTIVO &amp; PASIVO</a:t>
            </a:r>
            <a:endParaRPr lang="es-MX" sz="4000" dirty="0">
              <a:latin typeface="Bodoni MT Black" panose="02070A03080606020203" pitchFamily="18" charset="0"/>
            </a:endParaRPr>
          </a:p>
        </p:txBody>
      </p:sp>
    </p:spTree>
    <p:extLst>
      <p:ext uri="{BB962C8B-B14F-4D97-AF65-F5344CB8AC3E}">
        <p14:creationId xmlns:p14="http://schemas.microsoft.com/office/powerpoint/2010/main" val="683525007"/>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96" y="1782316"/>
            <a:ext cx="3573602" cy="2156073"/>
          </a:xfrm>
          <a:prstGeom prst="rect">
            <a:avLst/>
          </a:prstGeom>
        </p:spPr>
      </p:pic>
      <p:sp>
        <p:nvSpPr>
          <p:cNvPr id="2" name="1 Marcador de contenido"/>
          <p:cNvSpPr>
            <a:spLocks noGrp="1"/>
          </p:cNvSpPr>
          <p:nvPr>
            <p:ph idx="1"/>
          </p:nvPr>
        </p:nvSpPr>
        <p:spPr>
          <a:xfrm>
            <a:off x="179512" y="1340768"/>
            <a:ext cx="8558706" cy="1592047"/>
          </a:xfrm>
        </p:spPr>
        <p:txBody>
          <a:bodyPr/>
          <a:lstStyle/>
          <a:p>
            <a:pPr marL="18288" indent="0">
              <a:buNone/>
            </a:pPr>
            <a:endParaRPr lang="es-MX" dirty="0" smtClean="0">
              <a:latin typeface="Arial" panose="020B0604020202020204" pitchFamily="34" charset="0"/>
              <a:cs typeface="Arial" panose="020B0604020202020204" pitchFamily="34" charset="0"/>
            </a:endParaRPr>
          </a:p>
          <a:p>
            <a:pPr marL="18288" indent="0" algn="just">
              <a:buNone/>
            </a:pPr>
            <a:r>
              <a:rPr lang="es-MX" dirty="0" smtClean="0">
                <a:latin typeface="Arial" panose="020B0604020202020204" pitchFamily="34" charset="0"/>
                <a:cs typeface="Arial" panose="020B0604020202020204" pitchFamily="34" charset="0"/>
              </a:rPr>
              <a:t>Bienes, dinero y derechos propiedad de la empresa. Cifras positivas.</a:t>
            </a:r>
          </a:p>
          <a:p>
            <a:pPr marL="18288" indent="0">
              <a:buNone/>
            </a:pPr>
            <a:endParaRPr lang="es-MX" dirty="0"/>
          </a:p>
          <a:p>
            <a:pPr marL="18288" indent="0">
              <a:buNone/>
            </a:pPr>
            <a:endParaRPr lang="es-MX" dirty="0" smtClean="0"/>
          </a:p>
          <a:p>
            <a:pPr marL="18288" indent="0">
              <a:buNone/>
            </a:pPr>
            <a:endParaRPr lang="es-MX" dirty="0" smtClean="0"/>
          </a:p>
          <a:p>
            <a:pPr marL="18288" indent="0">
              <a:buNone/>
            </a:pPr>
            <a:endParaRPr lang="es-MX" dirty="0"/>
          </a:p>
        </p:txBody>
      </p:sp>
      <p:sp>
        <p:nvSpPr>
          <p:cNvPr id="3" name="2 Título"/>
          <p:cNvSpPr>
            <a:spLocks noGrp="1"/>
          </p:cNvSpPr>
          <p:nvPr>
            <p:ph type="title"/>
          </p:nvPr>
        </p:nvSpPr>
        <p:spPr>
          <a:xfrm>
            <a:off x="611560" y="476672"/>
            <a:ext cx="7543800" cy="720080"/>
          </a:xfrm>
        </p:spPr>
        <p:txBody>
          <a:bodyPr/>
          <a:lstStyle/>
          <a:p>
            <a:pPr algn="ctr"/>
            <a:r>
              <a:rPr lang="es-MX" sz="3600" dirty="0" smtClean="0"/>
              <a:t>ACTIVO</a:t>
            </a:r>
            <a:endParaRPr lang="es-MX" sz="3600" dirty="0"/>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96" y="4900031"/>
            <a:ext cx="2867025" cy="1590675"/>
          </a:xfrm>
          <a:prstGeom prst="rect">
            <a:avLst/>
          </a:prstGeom>
        </p:spPr>
      </p:pic>
      <p:pic>
        <p:nvPicPr>
          <p:cNvPr id="5" name="4 Imagen"/>
          <p:cNvPicPr>
            <a:picLocks noChangeAspect="1"/>
          </p:cNvPicPr>
          <p:nvPr/>
        </p:nvPicPr>
        <p:blipFill rotWithShape="1">
          <a:blip r:embed="rId5" cstate="print">
            <a:extLst>
              <a:ext uri="{28A0092B-C50C-407E-A947-70E740481C1C}">
                <a14:useLocalDpi xmlns:a14="http://schemas.microsoft.com/office/drawing/2010/main" val="0"/>
              </a:ext>
            </a:extLst>
          </a:blip>
          <a:srcRect l="5141"/>
          <a:stretch/>
        </p:blipFill>
        <p:spPr>
          <a:xfrm>
            <a:off x="4991100" y="4268722"/>
            <a:ext cx="3747118" cy="2221984"/>
          </a:xfrm>
          <a:prstGeom prst="rect">
            <a:avLst/>
          </a:prstGeom>
        </p:spPr>
      </p:pic>
      <p:pic>
        <p:nvPicPr>
          <p:cNvPr id="7"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485" y="1844824"/>
            <a:ext cx="3156347" cy="2104231"/>
          </a:xfrm>
          <a:prstGeom prst="rect">
            <a:avLst/>
          </a:prstGeom>
        </p:spPr>
      </p:pic>
      <p:pic>
        <p:nvPicPr>
          <p:cNvPr id="8" name="7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9792" y="3027584"/>
            <a:ext cx="3266453" cy="2107223"/>
          </a:xfrm>
          <a:prstGeom prst="rect">
            <a:avLst/>
          </a:prstGeom>
        </p:spPr>
      </p:pic>
    </p:spTree>
    <p:extLst>
      <p:ext uri="{BB962C8B-B14F-4D97-AF65-F5344CB8AC3E}">
        <p14:creationId xmlns:p14="http://schemas.microsoft.com/office/powerpoint/2010/main" val="986565131"/>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8" name="click.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1" y="2275630"/>
            <a:ext cx="4374402" cy="1924440"/>
          </a:xfrm>
          <a:prstGeom prst="rect">
            <a:avLst/>
          </a:prstGeom>
        </p:spPr>
      </p:pic>
      <p:sp>
        <p:nvSpPr>
          <p:cNvPr id="2" name="1 Marcador de contenido"/>
          <p:cNvSpPr>
            <a:spLocks noGrp="1"/>
          </p:cNvSpPr>
          <p:nvPr>
            <p:ph idx="1"/>
          </p:nvPr>
        </p:nvSpPr>
        <p:spPr>
          <a:xfrm>
            <a:off x="251520" y="1412777"/>
            <a:ext cx="8548400" cy="862854"/>
          </a:xfrm>
        </p:spPr>
        <p:txBody>
          <a:bodyPr/>
          <a:lstStyle/>
          <a:p>
            <a:pPr marL="18288" indent="0">
              <a:buNone/>
            </a:pPr>
            <a:r>
              <a:rPr lang="es-MX" dirty="0" smtClean="0">
                <a:latin typeface="Arial" panose="020B0604020202020204" pitchFamily="34" charset="0"/>
                <a:cs typeface="Arial" panose="020B0604020202020204" pitchFamily="34" charset="0"/>
              </a:rPr>
              <a:t>Son deudas y obligaciones a nombre de la entidad. Valores negativos.</a:t>
            </a:r>
            <a:endParaRPr lang="es-MX"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683568" y="548680"/>
            <a:ext cx="7543800" cy="914400"/>
          </a:xfrm>
        </p:spPr>
        <p:txBody>
          <a:bodyPr/>
          <a:lstStyle/>
          <a:p>
            <a:pPr algn="ctr"/>
            <a:r>
              <a:rPr lang="es-MX" sz="3600" dirty="0" smtClean="0"/>
              <a:t>PASIVO</a:t>
            </a:r>
            <a:endParaRPr lang="es-MX" sz="3600" dirty="0"/>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4005064"/>
            <a:ext cx="8188360" cy="2592288"/>
          </a:xfrm>
          <a:prstGeom prst="rect">
            <a:avLst/>
          </a:prstGeom>
        </p:spPr>
      </p:pic>
      <p:pic>
        <p:nvPicPr>
          <p:cNvPr id="5" name="4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7" y="2275630"/>
            <a:ext cx="3795873" cy="1729434"/>
          </a:xfrm>
          <a:prstGeom prst="rect">
            <a:avLst/>
          </a:prstGeom>
        </p:spPr>
      </p:pic>
    </p:spTree>
    <p:extLst>
      <p:ext uri="{BB962C8B-B14F-4D97-AF65-F5344CB8AC3E}">
        <p14:creationId xmlns:p14="http://schemas.microsoft.com/office/powerpoint/2010/main" val="26275613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a:xfrm>
            <a:off x="251520" y="1844824"/>
            <a:ext cx="8568952" cy="4320480"/>
          </a:xfrm>
        </p:spPr>
        <p:txBody>
          <a:bodyPr/>
          <a:lstStyle/>
          <a:p>
            <a:pPr marL="18288" indent="0">
              <a:buNone/>
            </a:pPr>
            <a:r>
              <a:rPr lang="es-MX" dirty="0" smtClean="0"/>
              <a:t>Contablemente se refiere a dinero o bienes cuantificados en dinero.</a:t>
            </a:r>
          </a:p>
          <a:p>
            <a:pPr marL="18288" indent="0">
              <a:buNone/>
            </a:pPr>
            <a:r>
              <a:rPr lang="es-MX" dirty="0" smtClean="0"/>
              <a:t>Presente como:</a:t>
            </a:r>
          </a:p>
          <a:p>
            <a:pPr>
              <a:buFont typeface="Wingdings" panose="05000000000000000000" pitchFamily="2" charset="2"/>
              <a:buChar char="Ø"/>
            </a:pPr>
            <a:r>
              <a:rPr lang="es-MX" dirty="0" smtClean="0"/>
              <a:t>Capital económico</a:t>
            </a:r>
          </a:p>
          <a:p>
            <a:pPr>
              <a:buFont typeface="Wingdings" panose="05000000000000000000" pitchFamily="2" charset="2"/>
              <a:buChar char="Ø"/>
            </a:pPr>
            <a:r>
              <a:rPr lang="es-MX" dirty="0" smtClean="0"/>
              <a:t>Capital Financiero</a:t>
            </a:r>
          </a:p>
          <a:p>
            <a:pPr>
              <a:buFont typeface="Wingdings" panose="05000000000000000000" pitchFamily="2" charset="2"/>
              <a:buChar char="Ø"/>
            </a:pPr>
            <a:r>
              <a:rPr lang="es-MX" dirty="0" smtClean="0"/>
              <a:t>Capital contable</a:t>
            </a:r>
            <a:endParaRPr lang="es-MX" dirty="0"/>
          </a:p>
        </p:txBody>
      </p:sp>
      <p:sp>
        <p:nvSpPr>
          <p:cNvPr id="3" name="2 Título"/>
          <p:cNvSpPr>
            <a:spLocks noGrp="1"/>
          </p:cNvSpPr>
          <p:nvPr>
            <p:ph type="title"/>
          </p:nvPr>
        </p:nvSpPr>
        <p:spPr>
          <a:xfrm>
            <a:off x="611560" y="620688"/>
            <a:ext cx="7543800" cy="914400"/>
          </a:xfrm>
        </p:spPr>
        <p:txBody>
          <a:bodyPr/>
          <a:lstStyle/>
          <a:p>
            <a:r>
              <a:rPr lang="es-MX" dirty="0" smtClean="0"/>
              <a:t>Capital</a:t>
            </a:r>
            <a:endParaRPr lang="es-MX" dirty="0"/>
          </a:p>
        </p:txBody>
      </p:sp>
    </p:spTree>
    <p:extLst>
      <p:ext uri="{BB962C8B-B14F-4D97-AF65-F5344CB8AC3E}">
        <p14:creationId xmlns:p14="http://schemas.microsoft.com/office/powerpoint/2010/main" val="2585836033"/>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539552" y="2132857"/>
            <a:ext cx="8064896" cy="1944216"/>
          </a:xfrm>
        </p:spPr>
        <p:txBody>
          <a:bodyPr/>
          <a:lstStyle/>
          <a:p>
            <a:pPr marL="18288" indent="0">
              <a:buNone/>
            </a:pPr>
            <a:r>
              <a:rPr lang="es-MX" dirty="0" smtClean="0"/>
              <a:t>Bienes necesarios para producir riqueza, herramientas, vehículos, mercancías</a:t>
            </a:r>
            <a:endParaRPr lang="es-MX" dirty="0"/>
          </a:p>
          <a:p>
            <a:pPr marL="18288" indent="0">
              <a:buNone/>
            </a:pPr>
            <a:endParaRPr lang="es-MX" dirty="0" smtClean="0"/>
          </a:p>
          <a:p>
            <a:endParaRPr lang="es-MX" dirty="0"/>
          </a:p>
          <a:p>
            <a:endParaRPr lang="es-MX" dirty="0"/>
          </a:p>
        </p:txBody>
      </p:sp>
      <p:sp>
        <p:nvSpPr>
          <p:cNvPr id="3" name="2 Título"/>
          <p:cNvSpPr>
            <a:spLocks noGrp="1"/>
          </p:cNvSpPr>
          <p:nvPr>
            <p:ph type="title"/>
          </p:nvPr>
        </p:nvSpPr>
        <p:spPr>
          <a:xfrm>
            <a:off x="755576" y="692696"/>
            <a:ext cx="7543800" cy="914400"/>
          </a:xfrm>
        </p:spPr>
        <p:txBody>
          <a:bodyPr/>
          <a:lstStyle/>
          <a:p>
            <a:r>
              <a:rPr lang="es-MX" dirty="0" smtClean="0"/>
              <a:t>Capital económico</a:t>
            </a:r>
            <a:endParaRPr lang="es-MX" dirty="0"/>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77715"/>
            <a:ext cx="2736304" cy="3529931"/>
          </a:xfrm>
          <a:prstGeom prst="rect">
            <a:avLst/>
          </a:prstGeom>
        </p:spPr>
      </p:pic>
      <p:pic>
        <p:nvPicPr>
          <p:cNvPr id="5" name="4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3077716"/>
            <a:ext cx="3168352" cy="3529930"/>
          </a:xfrm>
          <a:prstGeom prst="rect">
            <a:avLst/>
          </a:prstGeom>
        </p:spPr>
      </p:pic>
      <p:pic>
        <p:nvPicPr>
          <p:cNvPr id="6" name="5 Imagen"/>
          <p:cNvPicPr>
            <a:picLocks noChangeAspect="1"/>
          </p:cNvPicPr>
          <p:nvPr/>
        </p:nvPicPr>
        <p:blipFill rotWithShape="1">
          <a:blip r:embed="rId6" cstate="print">
            <a:extLst>
              <a:ext uri="{28A0092B-C50C-407E-A947-70E740481C1C}">
                <a14:useLocalDpi xmlns:a14="http://schemas.microsoft.com/office/drawing/2010/main" val="0"/>
              </a:ext>
            </a:extLst>
          </a:blip>
          <a:srcRect l="6592"/>
          <a:stretch/>
        </p:blipFill>
        <p:spPr>
          <a:xfrm>
            <a:off x="6156176" y="3077715"/>
            <a:ext cx="2808312" cy="3529931"/>
          </a:xfrm>
          <a:prstGeom prst="rect">
            <a:avLst/>
          </a:prstGeom>
        </p:spPr>
      </p:pic>
    </p:spTree>
    <p:extLst>
      <p:ext uri="{BB962C8B-B14F-4D97-AF65-F5344CB8AC3E}">
        <p14:creationId xmlns:p14="http://schemas.microsoft.com/office/powerpoint/2010/main" val="4294299961"/>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lick.wav"/>
          </p:stSnd>
        </p:sndAc>
      </p:transition>
    </mc:Choice>
    <mc:Fallback xmlns="">
      <p:transition spd="med">
        <p:fade/>
        <p:sndAc>
          <p:stSnd>
            <p:snd r:embed="rId7" name="click.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539552" y="1916833"/>
            <a:ext cx="7704856" cy="2520280"/>
          </a:xfrm>
        </p:spPr>
        <p:txBody>
          <a:bodyPr/>
          <a:lstStyle/>
          <a:p>
            <a:pPr marL="18288" indent="0">
              <a:buNone/>
            </a:pPr>
            <a:r>
              <a:rPr lang="es-MX" dirty="0" smtClean="0"/>
              <a:t>Dinero invertido con interés en obtener redito, para producir riqueza </a:t>
            </a:r>
            <a:endParaRPr lang="es-MX" dirty="0"/>
          </a:p>
        </p:txBody>
      </p:sp>
      <p:sp>
        <p:nvSpPr>
          <p:cNvPr id="3" name="2 Título"/>
          <p:cNvSpPr>
            <a:spLocks noGrp="1"/>
          </p:cNvSpPr>
          <p:nvPr>
            <p:ph type="title"/>
          </p:nvPr>
        </p:nvSpPr>
        <p:spPr>
          <a:xfrm>
            <a:off x="755576" y="764704"/>
            <a:ext cx="7543800" cy="914400"/>
          </a:xfrm>
        </p:spPr>
        <p:txBody>
          <a:bodyPr/>
          <a:lstStyle/>
          <a:p>
            <a:r>
              <a:rPr lang="es-MX" dirty="0" smtClean="0"/>
              <a:t>Capital Financiero</a:t>
            </a:r>
            <a:endParaRPr lang="es-MX"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645024"/>
            <a:ext cx="4824536" cy="2822848"/>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645024"/>
            <a:ext cx="3782566" cy="2822847"/>
          </a:xfrm>
          <a:prstGeom prst="rect">
            <a:avLst/>
          </a:prstGeom>
        </p:spPr>
      </p:pic>
    </p:spTree>
    <p:extLst>
      <p:ext uri="{BB962C8B-B14F-4D97-AF65-F5344CB8AC3E}">
        <p14:creationId xmlns:p14="http://schemas.microsoft.com/office/powerpoint/2010/main" val="3504657783"/>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5" name="click.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980728"/>
            <a:ext cx="8640960" cy="5472608"/>
          </a:xfrm>
        </p:spPr>
        <p:txBody>
          <a:bodyPr/>
          <a:lstStyle/>
          <a:p>
            <a:pPr marL="18288" indent="0" algn="just">
              <a:buNone/>
            </a:pPr>
            <a:r>
              <a:rPr lang="es-MX" dirty="0" smtClean="0">
                <a:latin typeface="Arial" panose="020B0604020202020204" pitchFamily="34" charset="0"/>
                <a:cs typeface="Arial" panose="020B0604020202020204" pitchFamily="34" charset="0"/>
              </a:rPr>
              <a:t>Diferencia aritmética del </a:t>
            </a:r>
            <a:r>
              <a:rPr lang="es-MX" dirty="0" smtClean="0">
                <a:solidFill>
                  <a:srgbClr val="FFFF00"/>
                </a:solidFill>
                <a:latin typeface="Arial" panose="020B0604020202020204" pitchFamily="34" charset="0"/>
                <a:cs typeface="Arial" panose="020B0604020202020204" pitchFamily="34" charset="0"/>
              </a:rPr>
              <a:t>valor del dinero y las propiedades de la empresa </a:t>
            </a:r>
            <a:r>
              <a:rPr lang="es-MX" dirty="0" smtClean="0">
                <a:latin typeface="Arial" panose="020B0604020202020204" pitchFamily="34" charset="0"/>
                <a:cs typeface="Arial" panose="020B0604020202020204" pitchFamily="34" charset="0"/>
              </a:rPr>
              <a:t>y el </a:t>
            </a:r>
            <a:r>
              <a:rPr lang="es-MX" b="1" u="sng" dirty="0" smtClean="0">
                <a:solidFill>
                  <a:schemeClr val="accent5">
                    <a:lumMod val="40000"/>
                    <a:lumOff val="60000"/>
                  </a:schemeClr>
                </a:solidFill>
                <a:latin typeface="Arial" panose="020B0604020202020204" pitchFamily="34" charset="0"/>
                <a:cs typeface="Arial" panose="020B0604020202020204" pitchFamily="34" charset="0"/>
              </a:rPr>
              <a:t>valor de las deudas y obligaciones.</a:t>
            </a:r>
          </a:p>
          <a:p>
            <a:pPr marL="18288" indent="0" algn="ctr">
              <a:buNone/>
            </a:pPr>
            <a:r>
              <a:rPr lang="es-MX" b="1" u="sng" dirty="0" smtClean="0">
                <a:solidFill>
                  <a:schemeClr val="accent3">
                    <a:lumMod val="75000"/>
                  </a:schemeClr>
                </a:solidFill>
                <a:latin typeface="Arial" panose="020B0604020202020204" pitchFamily="34" charset="0"/>
                <a:cs typeface="Arial" panose="020B0604020202020204" pitchFamily="34" charset="0"/>
              </a:rPr>
              <a:t>ACTIVO + ( -PASIVO )</a:t>
            </a:r>
          </a:p>
          <a:p>
            <a:pPr marL="18288" indent="0" algn="just">
              <a:buNone/>
            </a:pPr>
            <a:endParaRPr lang="es-MX" b="1" u="sng" dirty="0" smtClean="0">
              <a:solidFill>
                <a:schemeClr val="accent5">
                  <a:lumMod val="40000"/>
                  <a:lumOff val="60000"/>
                </a:schemeClr>
              </a:solidFill>
            </a:endParaRPr>
          </a:p>
          <a:p>
            <a:pPr algn="just">
              <a:buFont typeface="Wingdings" panose="05000000000000000000" pitchFamily="2" charset="2"/>
              <a:buChar char="Ø"/>
            </a:pPr>
            <a:r>
              <a:rPr lang="es-MX" b="1" dirty="0" smtClean="0"/>
              <a:t>Positivo </a:t>
            </a:r>
          </a:p>
          <a:p>
            <a:pPr algn="just">
              <a:buFont typeface="Wingdings" panose="05000000000000000000" pitchFamily="2" charset="2"/>
              <a:buChar char="Ø"/>
            </a:pPr>
            <a:endParaRPr lang="es-MX" b="1" dirty="0" smtClean="0"/>
          </a:p>
          <a:p>
            <a:pPr algn="just">
              <a:buFont typeface="Wingdings" panose="05000000000000000000" pitchFamily="2" charset="2"/>
              <a:buChar char="Ø"/>
            </a:pPr>
            <a:endParaRPr lang="es-MX" b="1" dirty="0" smtClean="0"/>
          </a:p>
          <a:p>
            <a:pPr algn="just">
              <a:buFont typeface="Wingdings" panose="05000000000000000000" pitchFamily="2" charset="2"/>
              <a:buChar char="Ø"/>
            </a:pPr>
            <a:endParaRPr lang="es-MX" b="1" dirty="0"/>
          </a:p>
          <a:p>
            <a:pPr algn="just">
              <a:buFont typeface="Wingdings" panose="05000000000000000000" pitchFamily="2" charset="2"/>
              <a:buChar char="Ø"/>
            </a:pPr>
            <a:endParaRPr lang="es-MX" b="1" dirty="0" smtClean="0"/>
          </a:p>
          <a:p>
            <a:pPr algn="just">
              <a:buFont typeface="Wingdings" panose="05000000000000000000" pitchFamily="2" charset="2"/>
              <a:buChar char="Ø"/>
            </a:pPr>
            <a:endParaRPr lang="es-MX" b="1" dirty="0"/>
          </a:p>
          <a:p>
            <a:pPr algn="just">
              <a:buFont typeface="Wingdings" panose="05000000000000000000" pitchFamily="2" charset="2"/>
              <a:buChar char="Ø"/>
            </a:pPr>
            <a:endParaRPr lang="es-MX" b="1" dirty="0" smtClean="0"/>
          </a:p>
          <a:p>
            <a:pPr algn="just">
              <a:buFont typeface="Wingdings" panose="05000000000000000000" pitchFamily="2" charset="2"/>
              <a:buChar char="Ø"/>
            </a:pPr>
            <a:r>
              <a:rPr lang="es-MX" b="1" dirty="0" smtClean="0"/>
              <a:t>Negativo</a:t>
            </a:r>
          </a:p>
          <a:p>
            <a:pPr algn="just">
              <a:buFont typeface="Wingdings" panose="05000000000000000000" pitchFamily="2" charset="2"/>
              <a:buChar char="Ø"/>
            </a:pPr>
            <a:endParaRPr lang="es-MX" b="1" dirty="0"/>
          </a:p>
          <a:p>
            <a:pPr algn="just">
              <a:buFont typeface="Wingdings" panose="05000000000000000000" pitchFamily="2" charset="2"/>
              <a:buChar char="Ø"/>
            </a:pPr>
            <a:endParaRPr lang="es-MX" b="1" dirty="0"/>
          </a:p>
        </p:txBody>
      </p:sp>
      <p:sp>
        <p:nvSpPr>
          <p:cNvPr id="3" name="2 Título"/>
          <p:cNvSpPr>
            <a:spLocks noGrp="1"/>
          </p:cNvSpPr>
          <p:nvPr>
            <p:ph type="title"/>
          </p:nvPr>
        </p:nvSpPr>
        <p:spPr>
          <a:xfrm>
            <a:off x="827584" y="260648"/>
            <a:ext cx="7543800" cy="648072"/>
          </a:xfrm>
        </p:spPr>
        <p:txBody>
          <a:bodyPr/>
          <a:lstStyle/>
          <a:p>
            <a:pPr algn="ctr"/>
            <a:r>
              <a:rPr lang="es-MX" sz="3600" b="1" dirty="0" smtClean="0">
                <a:latin typeface="Arial" panose="020B0604020202020204" pitchFamily="34" charset="0"/>
                <a:cs typeface="Arial" panose="020B0604020202020204" pitchFamily="34" charset="0"/>
              </a:rPr>
              <a:t>CAPITAL CONTABLE	</a:t>
            </a:r>
            <a:endParaRPr lang="es-MX" sz="3600" b="1"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39" y="2492511"/>
            <a:ext cx="2085975" cy="1971826"/>
          </a:xfrm>
          <a:prstGeom prst="rect">
            <a:avLst/>
          </a:prstGeom>
        </p:spPr>
      </p:pic>
      <p:pic>
        <p:nvPicPr>
          <p:cNvPr id="5" name="4 Imagen"/>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34186" y="2966849"/>
            <a:ext cx="1584176" cy="1497487"/>
          </a:xfrm>
          <a:prstGeom prst="rect">
            <a:avLst/>
          </a:prstGeom>
        </p:spPr>
      </p:pic>
      <p:pic>
        <p:nvPicPr>
          <p:cNvPr id="6" name="5 Imagen"/>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266434" y="3443323"/>
            <a:ext cx="1080120" cy="1021014"/>
          </a:xfrm>
          <a:prstGeom prst="rect">
            <a:avLst/>
          </a:prstGeom>
        </p:spPr>
      </p:pic>
      <p:sp>
        <p:nvSpPr>
          <p:cNvPr id="7" name="6 Menos"/>
          <p:cNvSpPr/>
          <p:nvPr/>
        </p:nvSpPr>
        <p:spPr>
          <a:xfrm>
            <a:off x="4386114" y="3284599"/>
            <a:ext cx="648072" cy="430993"/>
          </a:xfrm>
          <a:prstGeom prst="mathMin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Igual que"/>
          <p:cNvSpPr/>
          <p:nvPr/>
        </p:nvSpPr>
        <p:spPr>
          <a:xfrm>
            <a:off x="6762378" y="3284599"/>
            <a:ext cx="504056" cy="669231"/>
          </a:xfrm>
          <a:prstGeom prst="mathEqua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9" name="8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4185" y="5197799"/>
            <a:ext cx="1518034" cy="1434964"/>
          </a:xfrm>
          <a:prstGeom prst="rect">
            <a:avLst/>
          </a:prstGeom>
        </p:spPr>
      </p:pic>
      <p:pic>
        <p:nvPicPr>
          <p:cNvPr id="10" name="9 Imagen"/>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3728" y="4690067"/>
            <a:ext cx="2088232" cy="1973960"/>
          </a:xfrm>
          <a:prstGeom prst="rect">
            <a:avLst/>
          </a:prstGeom>
        </p:spPr>
      </p:pic>
      <p:pic>
        <p:nvPicPr>
          <p:cNvPr id="11" name="10 Imagen"/>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355371" y="5484288"/>
            <a:ext cx="1080120" cy="1021014"/>
          </a:xfrm>
          <a:prstGeom prst="rect">
            <a:avLst/>
          </a:prstGeom>
        </p:spPr>
      </p:pic>
      <p:sp>
        <p:nvSpPr>
          <p:cNvPr id="12" name="11 Menos"/>
          <p:cNvSpPr/>
          <p:nvPr/>
        </p:nvSpPr>
        <p:spPr>
          <a:xfrm>
            <a:off x="4386113" y="5484288"/>
            <a:ext cx="648072" cy="430993"/>
          </a:xfrm>
          <a:prstGeom prst="mathMin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12 Igual que"/>
          <p:cNvSpPr/>
          <p:nvPr/>
        </p:nvSpPr>
        <p:spPr>
          <a:xfrm>
            <a:off x="6762377" y="5484288"/>
            <a:ext cx="504056" cy="669231"/>
          </a:xfrm>
          <a:prstGeom prst="mathEqua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13 CuadroTexto"/>
          <p:cNvSpPr txBox="1"/>
          <p:nvPr/>
        </p:nvSpPr>
        <p:spPr>
          <a:xfrm>
            <a:off x="7355372" y="5957311"/>
            <a:ext cx="1249076" cy="392415"/>
          </a:xfrm>
          <a:prstGeom prst="rect">
            <a:avLst/>
          </a:prstGeom>
          <a:noFill/>
        </p:spPr>
        <p:txBody>
          <a:bodyPr wrap="square" rtlCol="0">
            <a:spAutoFit/>
          </a:bodyPr>
          <a:lstStyle/>
          <a:p>
            <a:r>
              <a:rPr lang="es-MX" sz="1950" b="1" dirty="0" smtClean="0">
                <a:solidFill>
                  <a:srgbClr val="C00000"/>
                </a:solidFill>
                <a:latin typeface="Arial Black" panose="020B0A04020102020204" pitchFamily="34" charset="0"/>
              </a:rPr>
              <a:t>DEUDA</a:t>
            </a:r>
            <a:endParaRPr lang="es-MX" sz="1950" b="1"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2855818243"/>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9" name="click.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67544" y="2276872"/>
            <a:ext cx="8064896" cy="3873623"/>
          </a:xfrm>
        </p:spPr>
        <p:txBody>
          <a:bodyPr/>
          <a:lstStyle/>
          <a:p>
            <a:pPr algn="just">
              <a:buFont typeface="Wingdings" panose="05000000000000000000" pitchFamily="2" charset="2"/>
              <a:buChar char="Ø"/>
            </a:pPr>
            <a:r>
              <a:rPr lang="es-MX" dirty="0" smtClean="0"/>
              <a:t>Capital de trabajo-&gt;Es de trabajo porque se consideran cuentas a corto plazo, es decir que constantemente/actualmente se </a:t>
            </a:r>
            <a:r>
              <a:rPr lang="es-MX" dirty="0" err="1" smtClean="0"/>
              <a:t>estan</a:t>
            </a:r>
            <a:r>
              <a:rPr lang="es-MX" dirty="0" smtClean="0"/>
              <a:t> trabajando, circulando rotando.</a:t>
            </a:r>
          </a:p>
          <a:p>
            <a:pPr algn="just">
              <a:buFont typeface="Wingdings" panose="05000000000000000000" pitchFamily="2" charset="2"/>
              <a:buChar char="Ø"/>
            </a:pPr>
            <a:endParaRPr lang="es-MX" dirty="0" smtClean="0"/>
          </a:p>
          <a:p>
            <a:pPr marL="18288" indent="0" algn="just">
              <a:buNone/>
            </a:pPr>
            <a:r>
              <a:rPr lang="es-MX" dirty="0" smtClean="0"/>
              <a:t>Diferencia </a:t>
            </a:r>
            <a:r>
              <a:rPr lang="es-MX" dirty="0" err="1" smtClean="0">
                <a:solidFill>
                  <a:srgbClr val="FFFF00"/>
                </a:solidFill>
              </a:rPr>
              <a:t>ActivoCirculante</a:t>
            </a:r>
            <a:r>
              <a:rPr lang="es-MX" dirty="0" err="1" smtClean="0"/>
              <a:t>-</a:t>
            </a:r>
            <a:r>
              <a:rPr lang="es-MX" b="1" dirty="0" err="1" smtClean="0">
                <a:solidFill>
                  <a:schemeClr val="bg1"/>
                </a:solidFill>
              </a:rPr>
              <a:t>PasivoCirculante</a:t>
            </a:r>
            <a:endParaRPr lang="es-MX" b="1" dirty="0" smtClean="0">
              <a:solidFill>
                <a:schemeClr val="bg1"/>
              </a:solidFill>
            </a:endParaRPr>
          </a:p>
          <a:p>
            <a:pPr marL="18288" indent="0" algn="just">
              <a:buNone/>
            </a:pPr>
            <a:endParaRPr lang="es-MX" b="1" dirty="0" smtClean="0">
              <a:solidFill>
                <a:schemeClr val="bg1"/>
              </a:solidFill>
            </a:endParaRPr>
          </a:p>
          <a:p>
            <a:pPr algn="just">
              <a:buFont typeface="Wingdings" panose="05000000000000000000" pitchFamily="2" charset="2"/>
              <a:buChar char="Ø"/>
            </a:pPr>
            <a:r>
              <a:rPr lang="es-MX" b="1" dirty="0" smtClean="0"/>
              <a:t>Capital propio-&gt;Inversión de un solo socio-Individuo</a:t>
            </a:r>
          </a:p>
          <a:p>
            <a:pPr algn="just">
              <a:buFont typeface="Wingdings" panose="05000000000000000000" pitchFamily="2" charset="2"/>
              <a:buChar char="Ø"/>
            </a:pPr>
            <a:r>
              <a:rPr lang="es-MX" b="1" dirty="0" smtClean="0"/>
              <a:t>Capital social-&gt;Inversión de socios o accionistas, integrado por capital contribuido(aportaciones) y capital ganado(utilidad-perdida acumulada)</a:t>
            </a:r>
            <a:endParaRPr lang="es-MX" b="1" dirty="0"/>
          </a:p>
        </p:txBody>
      </p:sp>
      <p:sp>
        <p:nvSpPr>
          <p:cNvPr id="3" name="2 Título"/>
          <p:cNvSpPr>
            <a:spLocks noGrp="1"/>
          </p:cNvSpPr>
          <p:nvPr>
            <p:ph type="title"/>
          </p:nvPr>
        </p:nvSpPr>
        <p:spPr>
          <a:xfrm>
            <a:off x="611560" y="476672"/>
            <a:ext cx="7543800" cy="914400"/>
          </a:xfrm>
        </p:spPr>
        <p:txBody>
          <a:bodyPr/>
          <a:lstStyle/>
          <a:p>
            <a:r>
              <a:rPr lang="es-MX" dirty="0" smtClean="0"/>
              <a:t>Tipos especiales de capital</a:t>
            </a:r>
            <a:endParaRPr lang="es-MX" dirty="0"/>
          </a:p>
        </p:txBody>
      </p:sp>
    </p:spTree>
    <p:extLst>
      <p:ext uri="{BB962C8B-B14F-4D97-AF65-F5344CB8AC3E}">
        <p14:creationId xmlns:p14="http://schemas.microsoft.com/office/powerpoint/2010/main" val="100444426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2276872"/>
            <a:ext cx="8352928" cy="3657599"/>
          </a:xfrm>
        </p:spPr>
        <p:txBody>
          <a:bodyPr/>
          <a:lstStyle/>
          <a:p>
            <a:pPr marL="18288" indent="0" algn="just">
              <a:buNone/>
            </a:pPr>
            <a:r>
              <a:rPr lang="es-MX" dirty="0" smtClean="0"/>
              <a:t>Documento donde se detallan cuentas que constituyen el activo y el pasivo. </a:t>
            </a:r>
          </a:p>
          <a:p>
            <a:pPr marL="18288" indent="0" algn="just">
              <a:buNone/>
            </a:pPr>
            <a:endParaRPr lang="es-MX" dirty="0" smtClean="0"/>
          </a:p>
          <a:p>
            <a:pPr marL="18288" indent="0" algn="just">
              <a:buNone/>
            </a:pPr>
            <a:r>
              <a:rPr lang="es-MX" dirty="0" smtClean="0"/>
              <a:t>Segmentado en Activo Circulante o a corto plazo y Activo Fijo o a largo plazo, por parte del pasivo se segmenta en Pasivo a Corto Plazo y Pasivo  a Largo Plazo. </a:t>
            </a:r>
          </a:p>
          <a:p>
            <a:pPr marL="18288" indent="0" algn="just">
              <a:buNone/>
            </a:pPr>
            <a:endParaRPr lang="es-MX" dirty="0" smtClean="0"/>
          </a:p>
          <a:p>
            <a:pPr marL="18288" indent="0" algn="just">
              <a:buNone/>
            </a:pPr>
            <a:r>
              <a:rPr lang="es-MX" dirty="0" smtClean="0"/>
              <a:t>Esta clasificación es en función a la disponibilidad o a la urgencia de cumplir y cada cuneta cuenta con una clave o identificador </a:t>
            </a:r>
            <a:r>
              <a:rPr lang="es-MX" dirty="0" err="1" smtClean="0"/>
              <a:t>numerico</a:t>
            </a:r>
            <a:r>
              <a:rPr lang="es-MX" dirty="0" smtClean="0"/>
              <a:t>.</a:t>
            </a:r>
          </a:p>
          <a:p>
            <a:pPr marL="18288" indent="0">
              <a:buNone/>
            </a:pPr>
            <a:endParaRPr lang="es-MX" dirty="0"/>
          </a:p>
        </p:txBody>
      </p:sp>
      <p:sp>
        <p:nvSpPr>
          <p:cNvPr id="3" name="2 Título"/>
          <p:cNvSpPr>
            <a:spLocks noGrp="1"/>
          </p:cNvSpPr>
          <p:nvPr>
            <p:ph type="title"/>
          </p:nvPr>
        </p:nvSpPr>
        <p:spPr>
          <a:xfrm>
            <a:off x="755576" y="692696"/>
            <a:ext cx="7543800" cy="914400"/>
          </a:xfrm>
        </p:spPr>
        <p:txBody>
          <a:bodyPr/>
          <a:lstStyle/>
          <a:p>
            <a:r>
              <a:rPr lang="es-MX" dirty="0" smtClean="0"/>
              <a:t>Catalogo de cuentas</a:t>
            </a:r>
            <a:endParaRPr lang="es-MX" dirty="0"/>
          </a:p>
        </p:txBody>
      </p:sp>
    </p:spTree>
    <p:extLst>
      <p:ext uri="{BB962C8B-B14F-4D97-AF65-F5344CB8AC3E}">
        <p14:creationId xmlns:p14="http://schemas.microsoft.com/office/powerpoint/2010/main" val="3159690352"/>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Marcador de contenido"/>
          <p:cNvGraphicFramePr>
            <a:graphicFrameLocks noGrp="1"/>
          </p:cNvGraphicFramePr>
          <p:nvPr>
            <p:ph idx="1"/>
            <p:extLst>
              <p:ext uri="{D42A27DB-BD31-4B8C-83A1-F6EECF244321}">
                <p14:modId xmlns:p14="http://schemas.microsoft.com/office/powerpoint/2010/main" val="3973687490"/>
              </p:ext>
            </p:extLst>
          </p:nvPr>
        </p:nvGraphicFramePr>
        <p:xfrm>
          <a:off x="323528" y="1268760"/>
          <a:ext cx="8496944" cy="4896544"/>
        </p:xfrm>
        <a:graphic>
          <a:graphicData uri="http://schemas.openxmlformats.org/drawingml/2006/table">
            <a:tbl>
              <a:tblPr firstRow="1" bandRow="1">
                <a:tableStyleId>{5C22544A-7EE6-4342-B048-85BDC9FD1C3A}</a:tableStyleId>
              </a:tblPr>
              <a:tblGrid>
                <a:gridCol w="1593177"/>
                <a:gridCol w="2048370"/>
                <a:gridCol w="2731161"/>
                <a:gridCol w="2124236"/>
              </a:tblGrid>
              <a:tr h="370840">
                <a:tc>
                  <a:txBody>
                    <a:bodyPr/>
                    <a:lstStyle/>
                    <a:p>
                      <a:endParaRPr lang="es-MX" dirty="0"/>
                    </a:p>
                  </a:txBody>
                  <a:tcPr/>
                </a:tc>
                <a:tc>
                  <a:txBody>
                    <a:bodyPr/>
                    <a:lstStyle/>
                    <a:p>
                      <a:endParaRPr lang="es-MX" dirty="0"/>
                    </a:p>
                  </a:txBody>
                  <a:tcPr/>
                </a:tc>
                <a:tc>
                  <a:txBody>
                    <a:bodyPr/>
                    <a:lstStyle/>
                    <a:p>
                      <a:endParaRPr lang="es-MX" dirty="0"/>
                    </a:p>
                  </a:txBody>
                  <a:tcPr/>
                </a:tc>
                <a:tc>
                  <a:txBody>
                    <a:bodyPr/>
                    <a:lstStyle/>
                    <a:p>
                      <a:endParaRPr lang="es-MX"/>
                    </a:p>
                  </a:txBody>
                  <a:tcPr/>
                </a:tc>
              </a:tr>
              <a:tr h="370840">
                <a:tc>
                  <a:txBody>
                    <a:bodyPr/>
                    <a:lstStyle/>
                    <a:p>
                      <a:r>
                        <a:rPr lang="es-MX" dirty="0" smtClean="0"/>
                        <a:t>F.F. de Caja</a:t>
                      </a:r>
                      <a:endParaRPr lang="es-MX" dirty="0"/>
                    </a:p>
                  </a:txBody>
                  <a:tcPr/>
                </a:tc>
                <a:tc>
                  <a:txBody>
                    <a:bodyPr/>
                    <a:lstStyle/>
                    <a:p>
                      <a:endParaRPr lang="es-MX"/>
                    </a:p>
                  </a:txBody>
                  <a:tcPr/>
                </a:tc>
                <a:tc>
                  <a:txBody>
                    <a:bodyPr/>
                    <a:lstStyle/>
                    <a:p>
                      <a:r>
                        <a:rPr lang="es-MX" dirty="0" smtClean="0"/>
                        <a:t>Gastos de Mercadotecnia</a:t>
                      </a:r>
                      <a:endParaRPr lang="es-MX" dirty="0"/>
                    </a:p>
                  </a:txBody>
                  <a:tcPr/>
                </a:tc>
                <a:tc>
                  <a:txBody>
                    <a:bodyPr/>
                    <a:lstStyle/>
                    <a:p>
                      <a:endParaRPr lang="es-MX"/>
                    </a:p>
                  </a:txBody>
                  <a:tcPr/>
                </a:tc>
              </a:tr>
              <a:tr h="370840">
                <a:tc>
                  <a:txBody>
                    <a:bodyPr/>
                    <a:lstStyle/>
                    <a:p>
                      <a:r>
                        <a:rPr lang="es-MX" dirty="0" smtClean="0"/>
                        <a:t>Bancos</a:t>
                      </a:r>
                      <a:endParaRPr lang="es-MX" dirty="0"/>
                    </a:p>
                  </a:txBody>
                  <a:tcPr/>
                </a:tc>
                <a:tc>
                  <a:txBody>
                    <a:bodyPr/>
                    <a:lstStyle/>
                    <a:p>
                      <a:endParaRPr lang="es-MX"/>
                    </a:p>
                  </a:txBody>
                  <a:tcPr/>
                </a:tc>
                <a:tc>
                  <a:txBody>
                    <a:bodyPr/>
                    <a:lstStyle/>
                    <a:p>
                      <a:r>
                        <a:rPr lang="es-MX" dirty="0" smtClean="0"/>
                        <a:t>Gastos de Instalación</a:t>
                      </a:r>
                      <a:endParaRPr lang="es-MX" dirty="0"/>
                    </a:p>
                  </a:txBody>
                  <a:tcPr/>
                </a:tc>
                <a:tc>
                  <a:txBody>
                    <a:bodyPr/>
                    <a:lstStyle/>
                    <a:p>
                      <a:endParaRPr lang="es-MX"/>
                    </a:p>
                  </a:txBody>
                  <a:tcPr/>
                </a:tc>
              </a:tr>
              <a:tr h="370840">
                <a:tc>
                  <a:txBody>
                    <a:bodyPr/>
                    <a:lstStyle/>
                    <a:p>
                      <a:r>
                        <a:rPr lang="es-MX" dirty="0" smtClean="0"/>
                        <a:t>Almacén</a:t>
                      </a:r>
                      <a:endParaRPr lang="es-MX" dirty="0"/>
                    </a:p>
                  </a:txBody>
                  <a:tcPr/>
                </a:tc>
                <a:tc>
                  <a:txBody>
                    <a:bodyPr/>
                    <a:lstStyle/>
                    <a:p>
                      <a:endParaRPr lang="es-MX"/>
                    </a:p>
                  </a:txBody>
                  <a:tcPr/>
                </a:tc>
                <a:tc>
                  <a:txBody>
                    <a:bodyPr/>
                    <a:lstStyle/>
                    <a:p>
                      <a:r>
                        <a:rPr lang="es-MX" dirty="0" smtClean="0"/>
                        <a:t>Gastos de Ventas</a:t>
                      </a:r>
                      <a:endParaRPr lang="es-MX" dirty="0"/>
                    </a:p>
                  </a:txBody>
                  <a:tcPr/>
                </a:tc>
                <a:tc>
                  <a:txBody>
                    <a:bodyPr/>
                    <a:lstStyle/>
                    <a:p>
                      <a:endParaRPr lang="es-MX"/>
                    </a:p>
                  </a:txBody>
                  <a:tcPr/>
                </a:tc>
              </a:tr>
              <a:tr h="370840">
                <a:tc>
                  <a:txBody>
                    <a:bodyPr/>
                    <a:lstStyle/>
                    <a:p>
                      <a:r>
                        <a:rPr lang="es-MX" dirty="0" smtClean="0"/>
                        <a:t>Clientes</a:t>
                      </a:r>
                      <a:r>
                        <a:rPr lang="es-MX" baseline="0" dirty="0" smtClean="0"/>
                        <a:t> </a:t>
                      </a:r>
                    </a:p>
                  </a:txBody>
                  <a:tcPr/>
                </a:tc>
                <a:tc>
                  <a:txBody>
                    <a:bodyPr/>
                    <a:lstStyle/>
                    <a:p>
                      <a:endParaRPr lang="es-MX" dirty="0"/>
                    </a:p>
                  </a:txBody>
                  <a:tcPr/>
                </a:tc>
                <a:tc>
                  <a:txBody>
                    <a:bodyPr/>
                    <a:lstStyle/>
                    <a:p>
                      <a:r>
                        <a:rPr lang="es-MX" dirty="0" smtClean="0"/>
                        <a:t>Gastos Producción</a:t>
                      </a:r>
                      <a:endParaRPr lang="es-MX" dirty="0"/>
                    </a:p>
                  </a:txBody>
                  <a:tcPr/>
                </a:tc>
                <a:tc>
                  <a:txBody>
                    <a:bodyPr/>
                    <a:lstStyle/>
                    <a:p>
                      <a:endParaRPr lang="es-MX" dirty="0"/>
                    </a:p>
                  </a:txBody>
                  <a:tcPr/>
                </a:tc>
              </a:tr>
              <a:tr h="370840">
                <a:tc>
                  <a:txBody>
                    <a:bodyPr/>
                    <a:lstStyle/>
                    <a:p>
                      <a:r>
                        <a:rPr lang="es-MX" dirty="0" smtClean="0"/>
                        <a:t>Deudores</a:t>
                      </a:r>
                      <a:endParaRPr lang="es-MX" dirty="0"/>
                    </a:p>
                  </a:txBody>
                  <a:tcPr/>
                </a:tc>
                <a:tc>
                  <a:txBody>
                    <a:bodyPr/>
                    <a:lstStyle/>
                    <a:p>
                      <a:endParaRPr lang="es-MX"/>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800" dirty="0" smtClean="0"/>
                        <a:t>Gastos Administración</a:t>
                      </a:r>
                      <a:endParaRPr lang="es-MX" dirty="0"/>
                    </a:p>
                  </a:txBody>
                  <a:tcPr/>
                </a:tc>
                <a:tc>
                  <a:txBody>
                    <a:bodyPr/>
                    <a:lstStyle/>
                    <a:p>
                      <a:endParaRPr lang="es-MX"/>
                    </a:p>
                  </a:txBody>
                  <a:tcPr/>
                </a:tc>
              </a:tr>
              <a:tr h="370840">
                <a:tc>
                  <a:txBody>
                    <a:bodyPr/>
                    <a:lstStyle/>
                    <a:p>
                      <a:r>
                        <a:rPr lang="es-MX" sz="1600" dirty="0" smtClean="0"/>
                        <a:t>Proveedor A</a:t>
                      </a:r>
                      <a:endParaRPr lang="es-MX" sz="1600" dirty="0"/>
                    </a:p>
                  </a:txBody>
                  <a:tcPr/>
                </a:tc>
                <a:tc>
                  <a:txBody>
                    <a:bodyPr/>
                    <a:lstStyle/>
                    <a:p>
                      <a:endParaRPr lang="es-MX" dirty="0"/>
                    </a:p>
                  </a:txBody>
                  <a:tcPr/>
                </a:tc>
                <a:tc>
                  <a:txBody>
                    <a:bodyPr/>
                    <a:lstStyle/>
                    <a:p>
                      <a:r>
                        <a:rPr lang="es-MX" dirty="0" smtClean="0"/>
                        <a:t>Gastos de Oficina</a:t>
                      </a:r>
                      <a:endParaRPr lang="es-MX" dirty="0"/>
                    </a:p>
                  </a:txBody>
                  <a:tcPr/>
                </a:tc>
                <a:tc>
                  <a:txBody>
                    <a:bodyPr/>
                    <a:lstStyle/>
                    <a:p>
                      <a:endParaRPr lang="es-MX"/>
                    </a:p>
                  </a:txBody>
                  <a:tcPr/>
                </a:tc>
              </a:tr>
              <a:tr h="370840">
                <a:tc>
                  <a:txBody>
                    <a:bodyPr/>
                    <a:lstStyle/>
                    <a:p>
                      <a:r>
                        <a:rPr lang="es-MX" dirty="0" smtClean="0"/>
                        <a:t>Terreno</a:t>
                      </a:r>
                      <a:endParaRPr lang="es-MX" dirty="0"/>
                    </a:p>
                  </a:txBody>
                  <a:tcPr/>
                </a:tc>
                <a:tc>
                  <a:txBody>
                    <a:bodyPr/>
                    <a:lstStyle/>
                    <a:p>
                      <a:endParaRPr lang="es-MX"/>
                    </a:p>
                  </a:txBody>
                  <a:tcPr/>
                </a:tc>
                <a:tc>
                  <a:txBody>
                    <a:bodyPr/>
                    <a:lstStyle/>
                    <a:p>
                      <a:r>
                        <a:rPr lang="es-MX" dirty="0" smtClean="0"/>
                        <a:t>Seguros Prima</a:t>
                      </a:r>
                      <a:endParaRPr lang="es-MX" dirty="0"/>
                    </a:p>
                  </a:txBody>
                  <a:tcPr/>
                </a:tc>
                <a:tc>
                  <a:txBody>
                    <a:bodyPr/>
                    <a:lstStyle/>
                    <a:p>
                      <a:endParaRPr lang="es-MX" dirty="0"/>
                    </a:p>
                  </a:txBody>
                  <a:tcPr/>
                </a:tc>
              </a:tr>
              <a:tr h="370840">
                <a:tc>
                  <a:txBody>
                    <a:bodyPr/>
                    <a:lstStyle/>
                    <a:p>
                      <a:r>
                        <a:rPr lang="es-MX" dirty="0" smtClean="0"/>
                        <a:t>Edificio</a:t>
                      </a:r>
                      <a:endParaRPr lang="es-MX" dirty="0"/>
                    </a:p>
                  </a:txBody>
                  <a:tcPr/>
                </a:tc>
                <a:tc>
                  <a:txBody>
                    <a:bodyPr/>
                    <a:lstStyle/>
                    <a:p>
                      <a:endParaRPr lang="es-MX" dirty="0"/>
                    </a:p>
                  </a:txBody>
                  <a:tcPr/>
                </a:tc>
                <a:tc>
                  <a:txBody>
                    <a:bodyPr/>
                    <a:lstStyle/>
                    <a:p>
                      <a:r>
                        <a:rPr lang="es-MX" dirty="0" err="1" smtClean="0"/>
                        <a:t>PagoRentaAnticipada</a:t>
                      </a:r>
                      <a:endParaRPr lang="es-MX" dirty="0"/>
                    </a:p>
                  </a:txBody>
                  <a:tcPr/>
                </a:tc>
                <a:tc>
                  <a:txBody>
                    <a:bodyPr/>
                    <a:lstStyle/>
                    <a:p>
                      <a:endParaRPr lang="es-MX" dirty="0"/>
                    </a:p>
                  </a:txBody>
                  <a:tcPr/>
                </a:tc>
              </a:tr>
              <a:tr h="370840">
                <a:tc>
                  <a:txBody>
                    <a:bodyPr/>
                    <a:lstStyle/>
                    <a:p>
                      <a:r>
                        <a:rPr lang="es-MX" dirty="0" err="1" smtClean="0"/>
                        <a:t>Mob&amp;Eq</a:t>
                      </a:r>
                      <a:endParaRPr lang="es-MX" dirty="0"/>
                    </a:p>
                  </a:txBody>
                  <a:tcPr/>
                </a:tc>
                <a:tc>
                  <a:txBody>
                    <a:bodyPr/>
                    <a:lstStyle/>
                    <a:p>
                      <a:endParaRPr lang="es-MX"/>
                    </a:p>
                  </a:txBody>
                  <a:tcPr/>
                </a:tc>
                <a:tc>
                  <a:txBody>
                    <a:bodyPr/>
                    <a:lstStyle/>
                    <a:p>
                      <a:r>
                        <a:rPr lang="es-MX" dirty="0" err="1" smtClean="0"/>
                        <a:t>Intereses</a:t>
                      </a:r>
                      <a:r>
                        <a:rPr lang="es-MX" baseline="0" dirty="0" err="1" smtClean="0"/>
                        <a:t>PagadosAnt</a:t>
                      </a:r>
                      <a:endParaRPr lang="es-MX" dirty="0"/>
                    </a:p>
                  </a:txBody>
                  <a:tcPr/>
                </a:tc>
                <a:tc>
                  <a:txBody>
                    <a:bodyPr/>
                    <a:lstStyle/>
                    <a:p>
                      <a:endParaRPr lang="es-MX"/>
                    </a:p>
                  </a:txBody>
                  <a:tcPr/>
                </a:tc>
              </a:tr>
              <a:tr h="370840">
                <a:tc>
                  <a:txBody>
                    <a:bodyPr/>
                    <a:lstStyle/>
                    <a:p>
                      <a:r>
                        <a:rPr lang="es-MX" sz="1600" dirty="0" err="1" smtClean="0"/>
                        <a:t>EqComputo</a:t>
                      </a:r>
                      <a:endParaRPr lang="es-MX" sz="1600" dirty="0"/>
                    </a:p>
                  </a:txBody>
                  <a:tcPr/>
                </a:tc>
                <a:tc>
                  <a:txBody>
                    <a:bodyPr/>
                    <a:lstStyle/>
                    <a:p>
                      <a:endParaRPr lang="es-MX" dirty="0"/>
                    </a:p>
                  </a:txBody>
                  <a:tcPr/>
                </a:tc>
                <a:tc>
                  <a:txBody>
                    <a:bodyPr/>
                    <a:lstStyle/>
                    <a:p>
                      <a:r>
                        <a:rPr lang="es-MX" dirty="0" smtClean="0"/>
                        <a:t>Publicidad</a:t>
                      </a:r>
                      <a:endParaRPr lang="es-MX" dirty="0"/>
                    </a:p>
                  </a:txBody>
                  <a:tcPr/>
                </a:tc>
                <a:tc>
                  <a:txBody>
                    <a:bodyPr/>
                    <a:lstStyle/>
                    <a:p>
                      <a:endParaRPr lang="es-MX"/>
                    </a:p>
                  </a:txBody>
                  <a:tcPr/>
                </a:tc>
              </a:tr>
              <a:tr h="817304">
                <a:tc>
                  <a:txBody>
                    <a:bodyPr/>
                    <a:lstStyle/>
                    <a:p>
                      <a:r>
                        <a:rPr lang="es-MX" sz="1600" dirty="0" err="1" smtClean="0"/>
                        <a:t>EqTransporte</a:t>
                      </a:r>
                      <a:endParaRPr lang="es-MX" sz="1600" dirty="0"/>
                    </a:p>
                  </a:txBody>
                  <a:tcPr/>
                </a:tc>
                <a:tc>
                  <a:txBody>
                    <a:bodyPr/>
                    <a:lstStyle/>
                    <a:p>
                      <a:endParaRPr lang="es-MX"/>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800" dirty="0" err="1" smtClean="0"/>
                        <a:t>Docs</a:t>
                      </a:r>
                      <a:r>
                        <a:rPr lang="es-MX" sz="1800" dirty="0" smtClean="0"/>
                        <a:t>*Cobrar</a:t>
                      </a:r>
                      <a:endParaRPr lang="es-MX" dirty="0"/>
                    </a:p>
                  </a:txBody>
                  <a:tcPr/>
                </a:tc>
                <a:tc>
                  <a:txBody>
                    <a:bodyPr/>
                    <a:lstStyle/>
                    <a:p>
                      <a:endParaRPr lang="es-MX" dirty="0"/>
                    </a:p>
                  </a:txBody>
                  <a:tcPr/>
                </a:tc>
              </a:tr>
            </a:tbl>
          </a:graphicData>
        </a:graphic>
      </p:graphicFrame>
      <p:sp>
        <p:nvSpPr>
          <p:cNvPr id="3" name="2 Título"/>
          <p:cNvSpPr>
            <a:spLocks noGrp="1"/>
          </p:cNvSpPr>
          <p:nvPr>
            <p:ph type="title"/>
          </p:nvPr>
        </p:nvSpPr>
        <p:spPr>
          <a:xfrm>
            <a:off x="683568" y="332656"/>
            <a:ext cx="7543800" cy="792088"/>
          </a:xfrm>
        </p:spPr>
        <p:txBody>
          <a:bodyPr/>
          <a:lstStyle/>
          <a:p>
            <a:r>
              <a:rPr lang="es-MX" dirty="0" smtClean="0"/>
              <a:t>Cuentas de Activo</a:t>
            </a:r>
            <a:endParaRPr lang="es-MX" dirty="0"/>
          </a:p>
        </p:txBody>
      </p:sp>
    </p:spTree>
    <p:extLst>
      <p:ext uri="{BB962C8B-B14F-4D97-AF65-F5344CB8AC3E}">
        <p14:creationId xmlns:p14="http://schemas.microsoft.com/office/powerpoint/2010/main" val="212016259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1556792"/>
            <a:ext cx="8640960" cy="4896544"/>
          </a:xfrm>
        </p:spPr>
        <p:txBody>
          <a:bodyPr>
            <a:normAutofit/>
          </a:bodyPr>
          <a:lstStyle/>
          <a:p>
            <a:pPr marL="18288" indent="0" algn="just">
              <a:buNone/>
            </a:pPr>
            <a:r>
              <a:rPr lang="es-MX" sz="2400" dirty="0" smtClean="0">
                <a:latin typeface="Arial" panose="020B0604020202020204" pitchFamily="34" charset="0"/>
                <a:cs typeface="Arial" panose="020B0604020202020204" pitchFamily="34" charset="0"/>
              </a:rPr>
              <a:t>Registro de TODA ACTIVIDAD que afecte económicamente a una  entidad, y al registrar los datos se produce información financiera bien estructurada.</a:t>
            </a:r>
          </a:p>
          <a:p>
            <a:pPr marL="18288" indent="0" algn="just">
              <a:buNone/>
            </a:pPr>
            <a:r>
              <a:rPr lang="es-MX" sz="2400" dirty="0" smtClean="0">
                <a:latin typeface="Arial" panose="020B0604020202020204" pitchFamily="34" charset="0"/>
                <a:cs typeface="Arial" panose="020B0604020202020204" pitchFamily="34" charset="0"/>
              </a:rPr>
              <a:t>   Normas y procedimientos para analizar, clasificar y registrar operaciones de individuo o sociedad que maneje activos y pasivos.</a:t>
            </a:r>
          </a:p>
          <a:p>
            <a:pPr marL="18288" indent="0" algn="just">
              <a:buNone/>
            </a:pPr>
            <a:endParaRPr lang="es-MX" sz="2400" dirty="0" smtClean="0">
              <a:latin typeface="Arial" panose="020B0604020202020204" pitchFamily="34" charset="0"/>
              <a:cs typeface="Arial" panose="020B0604020202020204" pitchFamily="34" charset="0"/>
            </a:endParaRPr>
          </a:p>
          <a:p>
            <a:pPr marL="18288" indent="0">
              <a:buNone/>
            </a:pPr>
            <a:endParaRPr lang="es-MX" sz="2400" dirty="0" smtClean="0">
              <a:latin typeface="Arial" panose="020B0604020202020204" pitchFamily="34" charset="0"/>
              <a:cs typeface="Arial" panose="020B0604020202020204" pitchFamily="34" charset="0"/>
            </a:endParaRPr>
          </a:p>
          <a:p>
            <a:pPr marL="18288" indent="0">
              <a:buNone/>
            </a:pPr>
            <a:r>
              <a:rPr lang="es-MX" sz="2400" dirty="0" smtClean="0">
                <a:latin typeface="Arial" panose="020B0604020202020204" pitchFamily="34" charset="0"/>
                <a:cs typeface="Arial" panose="020B0604020202020204" pitchFamily="34" charset="0"/>
              </a:rPr>
              <a:t>Definida en la NIF A-1</a:t>
            </a:r>
            <a:endParaRPr lang="es-MX" sz="2400"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827584" y="404664"/>
            <a:ext cx="7543800" cy="936104"/>
          </a:xfrm>
        </p:spPr>
        <p:txBody>
          <a:bodyPr/>
          <a:lstStyle/>
          <a:p>
            <a:pPr algn="ctr"/>
            <a:r>
              <a:rPr lang="es-MX" sz="3600" dirty="0" smtClean="0">
                <a:latin typeface="Consolas" panose="020B0609020204030204" pitchFamily="49" charset="0"/>
                <a:cs typeface="Consolas" panose="020B0609020204030204" pitchFamily="49" charset="0"/>
              </a:rPr>
              <a:t>DEFINICION</a:t>
            </a:r>
            <a:endParaRPr lang="es-MX" sz="3600" dirty="0">
              <a:latin typeface="Consolas" panose="020B0609020204030204" pitchFamily="49" charset="0"/>
              <a:cs typeface="Consolas" panose="020B0609020204030204" pitchFamily="49"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500" y="4747220"/>
            <a:ext cx="4962500" cy="1776779"/>
          </a:xfrm>
          <a:prstGeom prst="rect">
            <a:avLst/>
          </a:prstGeom>
          <a:ln>
            <a:noFill/>
          </a:ln>
          <a:effectLst>
            <a:softEdge rad="112500"/>
          </a:effectLst>
        </p:spPr>
      </p:pic>
    </p:spTree>
    <p:extLst>
      <p:ext uri="{BB962C8B-B14F-4D97-AF65-F5344CB8AC3E}">
        <p14:creationId xmlns:p14="http://schemas.microsoft.com/office/powerpoint/2010/main" val="269371571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4" name="click.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Marcador de contenido"/>
          <p:cNvGraphicFramePr>
            <a:graphicFrameLocks noGrp="1"/>
          </p:cNvGraphicFramePr>
          <p:nvPr>
            <p:ph idx="1"/>
            <p:extLst>
              <p:ext uri="{D42A27DB-BD31-4B8C-83A1-F6EECF244321}">
                <p14:modId xmlns:p14="http://schemas.microsoft.com/office/powerpoint/2010/main" val="2973529021"/>
              </p:ext>
            </p:extLst>
          </p:nvPr>
        </p:nvGraphicFramePr>
        <p:xfrm>
          <a:off x="323526" y="1700213"/>
          <a:ext cx="8496948" cy="2494280"/>
        </p:xfrm>
        <a:graphic>
          <a:graphicData uri="http://schemas.openxmlformats.org/drawingml/2006/table">
            <a:tbl>
              <a:tblPr firstRow="1" bandRow="1">
                <a:tableStyleId>{5C22544A-7EE6-4342-B048-85BDC9FD1C3A}</a:tableStyleId>
              </a:tblPr>
              <a:tblGrid>
                <a:gridCol w="2124237"/>
                <a:gridCol w="2124237"/>
                <a:gridCol w="2124237"/>
                <a:gridCol w="2124237"/>
              </a:tblGrid>
              <a:tr h="370840">
                <a:tc>
                  <a:txBody>
                    <a:bodyPr/>
                    <a:lstStyle/>
                    <a:p>
                      <a:endParaRPr lang="es-MX" dirty="0"/>
                    </a:p>
                  </a:txBody>
                  <a:tcPr/>
                </a:tc>
                <a:tc>
                  <a:txBody>
                    <a:bodyPr/>
                    <a:lstStyle/>
                    <a:p>
                      <a:endParaRPr lang="es-MX"/>
                    </a:p>
                  </a:txBody>
                  <a:tcPr/>
                </a:tc>
                <a:tc>
                  <a:txBody>
                    <a:bodyPr/>
                    <a:lstStyle/>
                    <a:p>
                      <a:endParaRPr lang="es-MX"/>
                    </a:p>
                  </a:txBody>
                  <a:tcPr/>
                </a:tc>
                <a:tc>
                  <a:txBody>
                    <a:bodyPr/>
                    <a:lstStyle/>
                    <a:p>
                      <a:endParaRPr lang="es-MX"/>
                    </a:p>
                  </a:txBody>
                  <a:tcPr/>
                </a:tc>
              </a:tr>
              <a:tr h="370840">
                <a:tc>
                  <a:txBody>
                    <a:bodyPr/>
                    <a:lstStyle/>
                    <a:p>
                      <a:r>
                        <a:rPr lang="es-MX" dirty="0" smtClean="0"/>
                        <a:t>Proveedores</a:t>
                      </a:r>
                      <a:endParaRPr lang="es-MX" dirty="0"/>
                    </a:p>
                  </a:txBody>
                  <a:tcPr/>
                </a:tc>
                <a:tc>
                  <a:txBody>
                    <a:bodyPr/>
                    <a:lstStyle/>
                    <a:p>
                      <a:endParaRPr lang="es-MX"/>
                    </a:p>
                  </a:txBody>
                  <a:tcPr/>
                </a:tc>
                <a:tc>
                  <a:txBody>
                    <a:bodyPr/>
                    <a:lstStyle/>
                    <a:p>
                      <a:r>
                        <a:rPr lang="es-MX" dirty="0" smtClean="0"/>
                        <a:t>Gastos*Pagar</a:t>
                      </a:r>
                      <a:endParaRPr lang="es-MX" dirty="0"/>
                    </a:p>
                  </a:txBody>
                  <a:tcPr/>
                </a:tc>
                <a:tc>
                  <a:txBody>
                    <a:bodyPr/>
                    <a:lstStyle/>
                    <a:p>
                      <a:endParaRPr lang="es-MX"/>
                    </a:p>
                  </a:txBody>
                  <a:tcPr/>
                </a:tc>
              </a:tr>
              <a:tr h="370840">
                <a:tc>
                  <a:txBody>
                    <a:bodyPr/>
                    <a:lstStyle/>
                    <a:p>
                      <a:r>
                        <a:rPr lang="es-MX" dirty="0" err="1" smtClean="0"/>
                        <a:t>Docs</a:t>
                      </a:r>
                      <a:r>
                        <a:rPr lang="es-MX" dirty="0" smtClean="0"/>
                        <a:t> * Pagar</a:t>
                      </a:r>
                      <a:endParaRPr lang="es-MX" dirty="0"/>
                    </a:p>
                  </a:txBody>
                  <a:tcPr/>
                </a:tc>
                <a:tc>
                  <a:txBody>
                    <a:bodyPr/>
                    <a:lstStyle/>
                    <a:p>
                      <a:endParaRPr lang="es-MX"/>
                    </a:p>
                  </a:txBody>
                  <a:tcPr/>
                </a:tc>
                <a:tc>
                  <a:txBody>
                    <a:bodyPr/>
                    <a:lstStyle/>
                    <a:p>
                      <a:endParaRPr lang="es-MX"/>
                    </a:p>
                  </a:txBody>
                  <a:tcPr/>
                </a:tc>
                <a:tc>
                  <a:txBody>
                    <a:bodyPr/>
                    <a:lstStyle/>
                    <a:p>
                      <a:endParaRPr lang="es-MX"/>
                    </a:p>
                  </a:txBody>
                  <a:tcPr/>
                </a:tc>
              </a:tr>
              <a:tr h="370840">
                <a:tc>
                  <a:txBody>
                    <a:bodyPr/>
                    <a:lstStyle/>
                    <a:p>
                      <a:r>
                        <a:rPr lang="es-MX" dirty="0" smtClean="0"/>
                        <a:t>Acreedores</a:t>
                      </a:r>
                      <a:endParaRPr lang="es-MX" dirty="0"/>
                    </a:p>
                  </a:txBody>
                  <a:tcPr/>
                </a:tc>
                <a:tc>
                  <a:txBody>
                    <a:bodyPr/>
                    <a:lstStyle/>
                    <a:p>
                      <a:endParaRPr lang="es-MX"/>
                    </a:p>
                  </a:txBody>
                  <a:tcPr/>
                </a:tc>
                <a:tc>
                  <a:txBody>
                    <a:bodyPr/>
                    <a:lstStyle/>
                    <a:p>
                      <a:endParaRPr lang="es-MX"/>
                    </a:p>
                  </a:txBody>
                  <a:tcPr/>
                </a:tc>
                <a:tc>
                  <a:txBody>
                    <a:bodyPr/>
                    <a:lstStyle/>
                    <a:p>
                      <a:endParaRPr lang="es-MX"/>
                    </a:p>
                  </a:txBody>
                  <a:tcPr/>
                </a:tc>
              </a:tr>
              <a:tr h="370840">
                <a:tc>
                  <a:txBody>
                    <a:bodyPr/>
                    <a:lstStyle/>
                    <a:p>
                      <a:r>
                        <a:rPr lang="es-MX" dirty="0" smtClean="0"/>
                        <a:t>Anticipo de Clientes</a:t>
                      </a:r>
                      <a:endParaRPr lang="es-MX" dirty="0"/>
                    </a:p>
                  </a:txBody>
                  <a:tcPr/>
                </a:tc>
                <a:tc>
                  <a:txBody>
                    <a:bodyPr/>
                    <a:lstStyle/>
                    <a:p>
                      <a:endParaRPr lang="es-MX"/>
                    </a:p>
                  </a:txBody>
                  <a:tcPr/>
                </a:tc>
                <a:tc>
                  <a:txBody>
                    <a:bodyPr/>
                    <a:lstStyle/>
                    <a:p>
                      <a:r>
                        <a:rPr lang="es-MX" dirty="0" err="1" smtClean="0"/>
                        <a:t>Rentas</a:t>
                      </a:r>
                      <a:r>
                        <a:rPr lang="es-MX" baseline="0" dirty="0" err="1" smtClean="0"/>
                        <a:t>Cobradas</a:t>
                      </a:r>
                      <a:r>
                        <a:rPr lang="es-MX" baseline="0" dirty="0" smtClean="0"/>
                        <a:t>* Anticipado</a:t>
                      </a:r>
                      <a:endParaRPr lang="es-MX" dirty="0"/>
                    </a:p>
                  </a:txBody>
                  <a:tcPr/>
                </a:tc>
                <a:tc>
                  <a:txBody>
                    <a:bodyPr/>
                    <a:lstStyle/>
                    <a:p>
                      <a:endParaRPr lang="es-MX"/>
                    </a:p>
                  </a:txBody>
                  <a:tcPr/>
                </a:tc>
              </a:tr>
              <a:tr h="370840">
                <a:tc>
                  <a:txBody>
                    <a:bodyPr/>
                    <a:lstStyle/>
                    <a:p>
                      <a:r>
                        <a:rPr lang="es-MX" dirty="0" smtClean="0"/>
                        <a:t>Impuestos</a:t>
                      </a:r>
                      <a:r>
                        <a:rPr lang="es-MX" baseline="0" dirty="0" smtClean="0"/>
                        <a:t> * Pagar</a:t>
                      </a:r>
                      <a:endParaRPr lang="es-MX" dirty="0"/>
                    </a:p>
                  </a:txBody>
                  <a:tcPr/>
                </a:tc>
                <a:tc>
                  <a:txBody>
                    <a:bodyPr/>
                    <a:lstStyle/>
                    <a:p>
                      <a:endParaRPr lang="es-MX"/>
                    </a:p>
                  </a:txBody>
                  <a:tcPr/>
                </a:tc>
                <a:tc>
                  <a:txBody>
                    <a:bodyPr/>
                    <a:lstStyle/>
                    <a:p>
                      <a:r>
                        <a:rPr lang="es-MX" dirty="0" smtClean="0"/>
                        <a:t>Acreedores  Hipo</a:t>
                      </a:r>
                      <a:endParaRPr lang="es-MX" dirty="0"/>
                    </a:p>
                  </a:txBody>
                  <a:tcPr/>
                </a:tc>
                <a:tc>
                  <a:txBody>
                    <a:bodyPr/>
                    <a:lstStyle/>
                    <a:p>
                      <a:endParaRPr lang="es-MX" dirty="0"/>
                    </a:p>
                  </a:txBody>
                  <a:tcPr/>
                </a:tc>
              </a:tr>
            </a:tbl>
          </a:graphicData>
        </a:graphic>
      </p:graphicFrame>
      <p:sp>
        <p:nvSpPr>
          <p:cNvPr id="3" name="2 Título"/>
          <p:cNvSpPr>
            <a:spLocks noGrp="1"/>
          </p:cNvSpPr>
          <p:nvPr>
            <p:ph type="title"/>
          </p:nvPr>
        </p:nvSpPr>
        <p:spPr>
          <a:xfrm>
            <a:off x="611560" y="404664"/>
            <a:ext cx="7543800" cy="914400"/>
          </a:xfrm>
        </p:spPr>
        <p:txBody>
          <a:bodyPr/>
          <a:lstStyle/>
          <a:p>
            <a:r>
              <a:rPr lang="es-MX" dirty="0" smtClean="0"/>
              <a:t>Cuentas de Pasivo</a:t>
            </a:r>
            <a:endParaRPr lang="es-MX" dirty="0"/>
          </a:p>
        </p:txBody>
      </p:sp>
    </p:spTree>
    <p:extLst>
      <p:ext uri="{BB962C8B-B14F-4D97-AF65-F5344CB8AC3E}">
        <p14:creationId xmlns:p14="http://schemas.microsoft.com/office/powerpoint/2010/main" val="298115037"/>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419100" y="1771651"/>
            <a:ext cx="8329364" cy="4249637"/>
          </a:xfrm>
        </p:spPr>
        <p:txBody>
          <a:bodyPr/>
          <a:lstStyle/>
          <a:p>
            <a:endParaRPr lang="es-MX"/>
          </a:p>
        </p:txBody>
      </p:sp>
      <p:sp>
        <p:nvSpPr>
          <p:cNvPr id="3" name="2 Título"/>
          <p:cNvSpPr>
            <a:spLocks noGrp="1"/>
          </p:cNvSpPr>
          <p:nvPr>
            <p:ph type="title"/>
          </p:nvPr>
        </p:nvSpPr>
        <p:spPr>
          <a:xfrm>
            <a:off x="395536" y="404664"/>
            <a:ext cx="7543800" cy="914400"/>
          </a:xfrm>
        </p:spPr>
        <p:txBody>
          <a:bodyPr/>
          <a:lstStyle/>
          <a:p>
            <a:r>
              <a:rPr lang="es-MX" dirty="0" err="1" smtClean="0"/>
              <a:t>Teoria</a:t>
            </a:r>
            <a:r>
              <a:rPr lang="es-MX" dirty="0" smtClean="0"/>
              <a:t> de la Partida doble</a:t>
            </a:r>
            <a:endParaRPr lang="es-MX" dirty="0"/>
          </a:p>
        </p:txBody>
      </p:sp>
    </p:spTree>
    <p:extLst>
      <p:ext uri="{BB962C8B-B14F-4D97-AF65-F5344CB8AC3E}">
        <p14:creationId xmlns:p14="http://schemas.microsoft.com/office/powerpoint/2010/main" val="2598670738"/>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1772816"/>
            <a:ext cx="8352928" cy="4104456"/>
          </a:xfrm>
        </p:spPr>
        <p:txBody>
          <a:bodyPr/>
          <a:lstStyle/>
          <a:p>
            <a:pPr marL="18288" indent="0" algn="just">
              <a:buNone/>
            </a:pPr>
            <a:r>
              <a:rPr lang="es-MX" dirty="0" smtClean="0"/>
              <a:t>Documentos que contienen datos financieros, que en conjunto (cumpliendo cualidades)  son información del estado de una entidad, hechos con la intención de ayudar a la toma de decisiones.</a:t>
            </a:r>
          </a:p>
          <a:p>
            <a:pPr marL="18288" indent="0" algn="just">
              <a:buNone/>
            </a:pPr>
            <a:endParaRPr lang="es-MX" dirty="0" smtClean="0"/>
          </a:p>
          <a:p>
            <a:pPr marL="18288" indent="0" algn="just">
              <a:buNone/>
            </a:pPr>
            <a:r>
              <a:rPr lang="es-MX" dirty="0" smtClean="0"/>
              <a:t>Debe mostrar el desempeño y su salud financiera, dándole posicionamiento y valor a la entidad, valor que puede atraer a inversores para hacerla crecer.</a:t>
            </a:r>
            <a:endParaRPr lang="es-MX" dirty="0"/>
          </a:p>
        </p:txBody>
      </p:sp>
      <p:sp>
        <p:nvSpPr>
          <p:cNvPr id="3" name="2 Título"/>
          <p:cNvSpPr>
            <a:spLocks noGrp="1"/>
          </p:cNvSpPr>
          <p:nvPr>
            <p:ph type="title"/>
          </p:nvPr>
        </p:nvSpPr>
        <p:spPr>
          <a:xfrm>
            <a:off x="539552" y="548680"/>
            <a:ext cx="7543800" cy="914400"/>
          </a:xfrm>
        </p:spPr>
        <p:txBody>
          <a:bodyPr/>
          <a:lstStyle/>
          <a:p>
            <a:r>
              <a:rPr lang="es-MX" dirty="0" smtClean="0"/>
              <a:t>Estados Financieros</a:t>
            </a:r>
            <a:endParaRPr lang="es-MX" dirty="0"/>
          </a:p>
        </p:txBody>
      </p:sp>
    </p:spTree>
    <p:extLst>
      <p:ext uri="{BB962C8B-B14F-4D97-AF65-F5344CB8AC3E}">
        <p14:creationId xmlns:p14="http://schemas.microsoft.com/office/powerpoint/2010/main" val="339167298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1340768"/>
            <a:ext cx="8640960" cy="4536504"/>
          </a:xfrm>
        </p:spPr>
        <p:txBody>
          <a:bodyPr/>
          <a:lstStyle/>
          <a:p>
            <a:pPr marL="18288" indent="0" algn="just">
              <a:buNone/>
            </a:pPr>
            <a:r>
              <a:rPr lang="es-MX" dirty="0" smtClean="0"/>
              <a:t>Deben ser útiles para la empresa, ser adecuados a necesidades y características del negocio</a:t>
            </a:r>
            <a:r>
              <a:rPr lang="es-MX" dirty="0"/>
              <a:t>.</a:t>
            </a:r>
            <a:r>
              <a:rPr lang="es-MX" dirty="0" smtClean="0"/>
              <a:t> Se deben cumplir las siguientes cualidades:</a:t>
            </a:r>
          </a:p>
          <a:p>
            <a:pPr algn="just">
              <a:buFont typeface="Wingdings" panose="05000000000000000000" pitchFamily="2" charset="2"/>
              <a:buChar char="Ø"/>
            </a:pPr>
            <a:r>
              <a:rPr lang="es-MX" b="1" i="1" dirty="0" smtClean="0"/>
              <a:t>Confiabilidad</a:t>
            </a:r>
            <a:r>
              <a:rPr lang="es-MX" dirty="0" smtClean="0">
                <a:sym typeface="Wingdings" panose="05000000000000000000" pitchFamily="2" charset="2"/>
              </a:rPr>
              <a:t> Contenido congruente con los eventos sucedidos en el periodo(Transacciones y cambios).</a:t>
            </a:r>
          </a:p>
          <a:p>
            <a:pPr algn="just">
              <a:buFont typeface="Wingdings" panose="05000000000000000000" pitchFamily="2" charset="2"/>
              <a:buChar char="Ø"/>
            </a:pPr>
            <a:r>
              <a:rPr lang="es-MX" b="1" i="1" dirty="0" smtClean="0">
                <a:sym typeface="Wingdings" panose="05000000000000000000" pitchFamily="2" charset="2"/>
              </a:rPr>
              <a:t>Relevancia</a:t>
            </a:r>
            <a:r>
              <a:rPr lang="es-MX" dirty="0" smtClean="0">
                <a:sym typeface="Wingdings" panose="05000000000000000000" pitchFamily="2" charset="2"/>
              </a:rPr>
              <a:t> Debe ser influyente, mostrar los aspectos mas significativos de la entidad (contablemente), importante para hacer predicciones. </a:t>
            </a:r>
          </a:p>
          <a:p>
            <a:pPr algn="just">
              <a:buFont typeface="Wingdings" panose="05000000000000000000" pitchFamily="2" charset="2"/>
              <a:buChar char="Ø"/>
            </a:pPr>
            <a:r>
              <a:rPr lang="es-MX" b="1" i="1" dirty="0" smtClean="0">
                <a:sym typeface="Wingdings" panose="05000000000000000000" pitchFamily="2" charset="2"/>
              </a:rPr>
              <a:t>Comparable</a:t>
            </a:r>
            <a:r>
              <a:rPr lang="es-MX" dirty="0" smtClean="0">
                <a:sym typeface="Wingdings" panose="05000000000000000000" pitchFamily="2" charset="2"/>
              </a:rPr>
              <a:t> Debe atender a un formato(Uso de sangría, catalogo de cuentas), para identificar y analizar diferencias y similitudes con otras empresas, relevante para análisis fundamental en compra venta de acciones en la bolsa de valores.</a:t>
            </a:r>
          </a:p>
          <a:p>
            <a:pPr algn="just">
              <a:buFont typeface="Wingdings" panose="05000000000000000000" pitchFamily="2" charset="2"/>
              <a:buChar char="Ø"/>
            </a:pPr>
            <a:r>
              <a:rPr lang="es-MX" b="1" i="1" dirty="0" smtClean="0">
                <a:sym typeface="Wingdings" panose="05000000000000000000" pitchFamily="2" charset="2"/>
              </a:rPr>
              <a:t>Comprensible</a:t>
            </a:r>
            <a:r>
              <a:rPr lang="es-MX" dirty="0" smtClean="0">
                <a:sym typeface="Wingdings" panose="05000000000000000000" pitchFamily="2" charset="2"/>
              </a:rPr>
              <a:t> Objetivo que sea entendible para usuarios generales.</a:t>
            </a:r>
          </a:p>
          <a:p>
            <a:pPr marL="18288" indent="0">
              <a:buNone/>
            </a:pPr>
            <a:endParaRPr lang="es-MX" dirty="0"/>
          </a:p>
        </p:txBody>
      </p:sp>
      <p:sp>
        <p:nvSpPr>
          <p:cNvPr id="3" name="2 Título"/>
          <p:cNvSpPr>
            <a:spLocks noGrp="1"/>
          </p:cNvSpPr>
          <p:nvPr>
            <p:ph type="title"/>
          </p:nvPr>
        </p:nvSpPr>
        <p:spPr>
          <a:xfrm>
            <a:off x="539552" y="404664"/>
            <a:ext cx="7543800" cy="914400"/>
          </a:xfrm>
        </p:spPr>
        <p:txBody>
          <a:bodyPr/>
          <a:lstStyle/>
          <a:p>
            <a:r>
              <a:rPr lang="es-MX" dirty="0" smtClean="0"/>
              <a:t>Características</a:t>
            </a:r>
            <a:endParaRPr lang="es-MX" dirty="0"/>
          </a:p>
        </p:txBody>
      </p:sp>
    </p:spTree>
    <p:extLst>
      <p:ext uri="{BB962C8B-B14F-4D97-AF65-F5344CB8AC3E}">
        <p14:creationId xmlns:p14="http://schemas.microsoft.com/office/powerpoint/2010/main" val="2352817872"/>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3528" y="1340768"/>
            <a:ext cx="8496944" cy="2952328"/>
          </a:xfrm>
        </p:spPr>
        <p:txBody>
          <a:bodyPr/>
          <a:lstStyle/>
          <a:p>
            <a:pPr marL="18288" indent="0" algn="just">
              <a:buNone/>
            </a:pPr>
            <a:r>
              <a:rPr lang="es-MX" dirty="0" smtClean="0"/>
              <a:t>Permitir medir :</a:t>
            </a:r>
          </a:p>
          <a:p>
            <a:pPr algn="just">
              <a:buFont typeface="Wingdings" panose="05000000000000000000" pitchFamily="2" charset="2"/>
              <a:buChar char="ü"/>
            </a:pPr>
            <a:r>
              <a:rPr lang="es-MX" dirty="0" smtClean="0"/>
              <a:t>Capacidad de manejo de recursos optimo,</a:t>
            </a:r>
          </a:p>
          <a:p>
            <a:pPr algn="just">
              <a:buFont typeface="Wingdings" panose="05000000000000000000" pitchFamily="2" charset="2"/>
              <a:buChar char="ü"/>
            </a:pPr>
            <a:r>
              <a:rPr lang="es-MX" dirty="0" smtClean="0"/>
              <a:t>Como se comporta económicamente la entidad,</a:t>
            </a:r>
          </a:p>
          <a:p>
            <a:pPr algn="just">
              <a:buFont typeface="Wingdings" panose="05000000000000000000" pitchFamily="2" charset="2"/>
              <a:buChar char="ü"/>
            </a:pPr>
            <a:r>
              <a:rPr lang="es-MX" dirty="0" smtClean="0"/>
              <a:t>Estabilidad y vulnerabilidad,</a:t>
            </a:r>
          </a:p>
          <a:p>
            <a:pPr algn="just">
              <a:buFont typeface="Wingdings" panose="05000000000000000000" pitchFamily="2" charset="2"/>
              <a:buChar char="ü"/>
            </a:pPr>
            <a:r>
              <a:rPr lang="es-MX" dirty="0" smtClean="0"/>
              <a:t>Atraer con su desempeño a inversores, para obtener buenos financiamientos hay que probar que e su negocio viable que pueda retribuir bien.</a:t>
            </a:r>
          </a:p>
        </p:txBody>
      </p:sp>
      <p:sp>
        <p:nvSpPr>
          <p:cNvPr id="3" name="2 Título"/>
          <p:cNvSpPr>
            <a:spLocks noGrp="1"/>
          </p:cNvSpPr>
          <p:nvPr>
            <p:ph type="title"/>
          </p:nvPr>
        </p:nvSpPr>
        <p:spPr>
          <a:xfrm>
            <a:off x="467544" y="404664"/>
            <a:ext cx="7543800" cy="914400"/>
          </a:xfrm>
        </p:spPr>
        <p:txBody>
          <a:bodyPr/>
          <a:lstStyle/>
          <a:p>
            <a:r>
              <a:rPr lang="es-MX" dirty="0" smtClean="0"/>
              <a:t>Objetivo</a:t>
            </a:r>
            <a:endParaRPr lang="es-MX"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0" y="4077072"/>
            <a:ext cx="4355976" cy="2643764"/>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332656"/>
            <a:ext cx="2952328" cy="1743075"/>
          </a:xfrm>
          <a:prstGeom prst="rect">
            <a:avLst/>
          </a:prstGeom>
          <a:ln>
            <a:noFill/>
          </a:ln>
          <a:effectLst>
            <a:softEdge rad="112500"/>
          </a:effectLst>
        </p:spPr>
      </p:pic>
      <p:pic>
        <p:nvPicPr>
          <p:cNvPr id="6" name="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2675" y="4077072"/>
            <a:ext cx="4541813" cy="2643763"/>
          </a:xfrm>
          <a:prstGeom prst="rect">
            <a:avLst/>
          </a:prstGeom>
        </p:spPr>
      </p:pic>
    </p:spTree>
    <p:extLst>
      <p:ext uri="{BB962C8B-B14F-4D97-AF65-F5344CB8AC3E}">
        <p14:creationId xmlns:p14="http://schemas.microsoft.com/office/powerpoint/2010/main" val="4017392770"/>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6" name="click.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51520" y="1412776"/>
            <a:ext cx="8640960" cy="5112568"/>
          </a:xfrm>
        </p:spPr>
        <p:txBody>
          <a:bodyPr/>
          <a:lstStyle/>
          <a:p>
            <a:pPr algn="just">
              <a:buFont typeface="Wingdings" panose="05000000000000000000" pitchFamily="2" charset="2"/>
              <a:buChar char="Ø"/>
            </a:pPr>
            <a:r>
              <a:rPr lang="es-MX" dirty="0" smtClean="0"/>
              <a:t>Balance General</a:t>
            </a:r>
            <a:r>
              <a:rPr lang="es-MX" dirty="0" smtClean="0">
                <a:sym typeface="Wingdings" panose="05000000000000000000" pitchFamily="2" charset="2"/>
              </a:rPr>
              <a:t> Estado de posición o de situación financiera, contempla a un lado los recursos y al otro obligaciones a una fecha determinada, atendiendo al  catalogo (por ende a la disponibilidad o exigibilidad), revelando restricciones y riesgos, al final debajo de pasivo se calcula el capital contable a esa fecha.</a:t>
            </a:r>
          </a:p>
          <a:p>
            <a:pPr algn="just">
              <a:buFont typeface="Wingdings" panose="05000000000000000000" pitchFamily="2" charset="2"/>
              <a:buChar char="Ø"/>
            </a:pPr>
            <a:r>
              <a:rPr lang="es-MX" dirty="0" smtClean="0">
                <a:sym typeface="Wingdings" panose="05000000000000000000" pitchFamily="2" charset="2"/>
              </a:rPr>
              <a:t>Estado de Resultados Arroja los resultados de todos los movimientos, ingresos por la actividad contra los costos y gastos, obteniendo así la guanacia o utilidad neta.</a:t>
            </a:r>
          </a:p>
          <a:p>
            <a:pPr algn="just">
              <a:buFont typeface="Wingdings" panose="05000000000000000000" pitchFamily="2" charset="2"/>
              <a:buChar char="Ø"/>
            </a:pPr>
            <a:r>
              <a:rPr lang="es-MX" dirty="0" smtClean="0">
                <a:sym typeface="Wingdings" panose="05000000000000000000" pitchFamily="2" charset="2"/>
              </a:rPr>
              <a:t>Flujo de Efectivo Expone los cambios en los recursos y el financiamiento de los mismos.(Actividades de operación, </a:t>
            </a:r>
            <a:r>
              <a:rPr lang="es-MX" dirty="0" err="1" smtClean="0">
                <a:sym typeface="Wingdings" panose="05000000000000000000" pitchFamily="2" charset="2"/>
              </a:rPr>
              <a:t>inversion</a:t>
            </a:r>
            <a:r>
              <a:rPr lang="es-MX" dirty="0" smtClean="0">
                <a:sym typeface="Wingdings" panose="05000000000000000000" pitchFamily="2" charset="2"/>
              </a:rPr>
              <a:t> y financiamiento)</a:t>
            </a:r>
          </a:p>
          <a:p>
            <a:pPr algn="just">
              <a:buFont typeface="Wingdings" panose="05000000000000000000" pitchFamily="2" charset="2"/>
              <a:buChar char="Ø"/>
            </a:pPr>
            <a:r>
              <a:rPr lang="es-MX" dirty="0" smtClean="0">
                <a:sym typeface="Wingdings" panose="05000000000000000000" pitchFamily="2" charset="2"/>
              </a:rPr>
              <a:t>Estado de cambios en Capital Contable Cambios en la participación de los socios durante el periodo.</a:t>
            </a:r>
            <a:endParaRPr lang="es-MX" dirty="0"/>
          </a:p>
        </p:txBody>
      </p:sp>
      <p:sp>
        <p:nvSpPr>
          <p:cNvPr id="3" name="2 Título"/>
          <p:cNvSpPr>
            <a:spLocks noGrp="1"/>
          </p:cNvSpPr>
          <p:nvPr>
            <p:ph type="title"/>
          </p:nvPr>
        </p:nvSpPr>
        <p:spPr>
          <a:xfrm>
            <a:off x="611560" y="332656"/>
            <a:ext cx="7543800" cy="914400"/>
          </a:xfrm>
        </p:spPr>
        <p:txBody>
          <a:bodyPr/>
          <a:lstStyle/>
          <a:p>
            <a:r>
              <a:rPr lang="es-MX" dirty="0" smtClean="0"/>
              <a:t>Estados Financieros</a:t>
            </a:r>
            <a:endParaRPr lang="es-MX" dirty="0"/>
          </a:p>
        </p:txBody>
      </p:sp>
    </p:spTree>
    <p:extLst>
      <p:ext uri="{BB962C8B-B14F-4D97-AF65-F5344CB8AC3E}">
        <p14:creationId xmlns:p14="http://schemas.microsoft.com/office/powerpoint/2010/main" val="921020907"/>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3528" y="980728"/>
            <a:ext cx="8568952" cy="5184576"/>
          </a:xfrm>
        </p:spPr>
        <p:txBody>
          <a:bodyPr>
            <a:normAutofit lnSpcReduction="10000"/>
          </a:bodyPr>
          <a:lstStyle/>
          <a:p>
            <a:pPr marL="18288" indent="0">
              <a:buNone/>
            </a:pPr>
            <a:r>
              <a:rPr lang="es-MX" b="1" u="sng" dirty="0" smtClean="0">
                <a:latin typeface="Comic Sans MS" panose="030F0702030302020204" pitchFamily="66" charset="0"/>
              </a:rPr>
              <a:t>DOCUMENTO</a:t>
            </a:r>
            <a:r>
              <a:rPr lang="es-MX" dirty="0" smtClean="0">
                <a:latin typeface="Comic Sans MS" panose="030F0702030302020204" pitchFamily="66" charset="0"/>
              </a:rPr>
              <a:t> CON el nombre de las cuentas usadas en la empresa, los nombres funcionan como </a:t>
            </a:r>
            <a:r>
              <a:rPr lang="es-MX" b="1" u="sng" dirty="0" smtClean="0">
                <a:latin typeface="Comic Sans MS" panose="030F0702030302020204" pitchFamily="66" charset="0"/>
              </a:rPr>
              <a:t>ENCABEZADOS DE CATEGORÍAS</a:t>
            </a:r>
            <a:r>
              <a:rPr lang="es-MX" dirty="0" smtClean="0">
                <a:latin typeface="Comic Sans MS" panose="030F0702030302020204" pitchFamily="66" charset="0"/>
              </a:rPr>
              <a:t>, cada categoría pertenecerá a un grupo </a:t>
            </a:r>
            <a:r>
              <a:rPr lang="es-MX" b="1" dirty="0" smtClean="0">
                <a:latin typeface="Comic Sans MS" panose="030F0702030302020204" pitchFamily="66" charset="0"/>
              </a:rPr>
              <a:t>ACTIVO</a:t>
            </a:r>
            <a:r>
              <a:rPr lang="es-MX" dirty="0" smtClean="0">
                <a:latin typeface="Comic Sans MS" panose="030F0702030302020204" pitchFamily="66" charset="0"/>
              </a:rPr>
              <a:t>,  </a:t>
            </a:r>
            <a:r>
              <a:rPr lang="es-MX" b="1" dirty="0" smtClean="0">
                <a:latin typeface="Comic Sans MS" panose="030F0702030302020204" pitchFamily="66" charset="0"/>
              </a:rPr>
              <a:t>PASIVO</a:t>
            </a:r>
            <a:r>
              <a:rPr lang="es-MX" dirty="0" smtClean="0">
                <a:latin typeface="Comic Sans MS" panose="030F0702030302020204" pitchFamily="66" charset="0"/>
              </a:rPr>
              <a:t>  o  </a:t>
            </a:r>
            <a:r>
              <a:rPr lang="es-MX" b="1" dirty="0" smtClean="0">
                <a:latin typeface="Comic Sans MS" panose="030F0702030302020204" pitchFamily="66" charset="0"/>
              </a:rPr>
              <a:t>CAPITAL</a:t>
            </a:r>
            <a:r>
              <a:rPr lang="es-MX" dirty="0" smtClean="0">
                <a:latin typeface="Comic Sans MS" panose="030F0702030302020204" pitchFamily="66" charset="0"/>
              </a:rPr>
              <a:t>:</a:t>
            </a:r>
          </a:p>
          <a:p>
            <a:pPr marL="18288" indent="0">
              <a:buNone/>
            </a:pPr>
            <a:endParaRPr lang="es-MX" dirty="0" smtClean="0">
              <a:latin typeface="Comic Sans MS" panose="030F0702030302020204" pitchFamily="66" charset="0"/>
            </a:endParaRPr>
          </a:p>
          <a:p>
            <a:pPr>
              <a:buFont typeface="Wingdings" panose="05000000000000000000" pitchFamily="2" charset="2"/>
              <a:buChar char="Ø"/>
            </a:pPr>
            <a:r>
              <a:rPr lang="es-MX" dirty="0" smtClean="0">
                <a:latin typeface="Comic Sans MS" panose="030F0702030302020204" pitchFamily="66" charset="0"/>
              </a:rPr>
              <a:t>Para distinguir e identificar rápidamente se les asigna id único, </a:t>
            </a:r>
          </a:p>
          <a:p>
            <a:pPr>
              <a:buFont typeface="Wingdings" panose="05000000000000000000" pitchFamily="2" charset="2"/>
              <a:buChar char="Ø"/>
            </a:pPr>
            <a:r>
              <a:rPr lang="es-MX" dirty="0" smtClean="0">
                <a:latin typeface="Comic Sans MS" panose="030F0702030302020204" pitchFamily="66" charset="0"/>
              </a:rPr>
              <a:t>Agrupadas en 3 grandes bloques; 1 Activo, 2 Pasivo, 3 capital,</a:t>
            </a:r>
          </a:p>
          <a:p>
            <a:pPr>
              <a:buFont typeface="Wingdings" panose="05000000000000000000" pitchFamily="2" charset="2"/>
              <a:buChar char="Ø"/>
            </a:pPr>
            <a:r>
              <a:rPr lang="es-MX" dirty="0" smtClean="0">
                <a:latin typeface="Comic Sans MS" panose="030F0702030302020204" pitchFamily="66" charset="0"/>
              </a:rPr>
              <a:t>Activo y pasivo se dividen en 2 sub-bloques,  Corto plazo y Largo Plazo,</a:t>
            </a:r>
          </a:p>
          <a:p>
            <a:pPr>
              <a:buFont typeface="Wingdings" panose="05000000000000000000" pitchFamily="2" charset="2"/>
              <a:buChar char="Ø"/>
            </a:pPr>
            <a:r>
              <a:rPr lang="es-MX" dirty="0" smtClean="0">
                <a:latin typeface="Comic Sans MS" panose="030F0702030302020204" pitchFamily="66" charset="0"/>
              </a:rPr>
              <a:t>El orden es por disponibilidad en activo, y por urgencia en pasivo.</a:t>
            </a:r>
          </a:p>
          <a:p>
            <a:pPr marL="18288" indent="0">
              <a:buNone/>
            </a:pPr>
            <a:endParaRPr lang="es-MX" dirty="0" smtClean="0">
              <a:latin typeface="Comic Sans MS" panose="030F0702030302020204" pitchFamily="66" charset="0"/>
            </a:endParaRPr>
          </a:p>
          <a:p>
            <a:pPr marL="18288" indent="0">
              <a:buNone/>
            </a:pPr>
            <a:r>
              <a:rPr lang="es-MX" smtClean="0">
                <a:latin typeface="Comic Sans MS" panose="030F0702030302020204" pitchFamily="66" charset="0"/>
              </a:rPr>
              <a:t>Cuenta-&gt; Titulo </a:t>
            </a:r>
            <a:r>
              <a:rPr lang="es-MX" dirty="0" smtClean="0">
                <a:latin typeface="Comic Sans MS" panose="030F0702030302020204" pitchFamily="66" charset="0"/>
              </a:rPr>
              <a:t>de Categoría, por ejemplo la cuenta EQUIPO DE TRANSPORTE es el titulo de ‘categoría de vehículos propiedad de la empresa’, es activo Largo Plazo, origen deudor por lo que inician con cargo, aumentan con otro cargo y disminuyen con la operación opuesta, un abono.   </a:t>
            </a:r>
            <a:endParaRPr lang="es-MX" dirty="0">
              <a:latin typeface="Comic Sans MS" panose="030F0702030302020204" pitchFamily="66" charset="0"/>
            </a:endParaRPr>
          </a:p>
        </p:txBody>
      </p:sp>
      <p:sp>
        <p:nvSpPr>
          <p:cNvPr id="3" name="2 Título"/>
          <p:cNvSpPr>
            <a:spLocks noGrp="1"/>
          </p:cNvSpPr>
          <p:nvPr>
            <p:ph type="title"/>
          </p:nvPr>
        </p:nvSpPr>
        <p:spPr>
          <a:xfrm>
            <a:off x="539552" y="188640"/>
            <a:ext cx="7543800" cy="792088"/>
          </a:xfrm>
        </p:spPr>
        <p:txBody>
          <a:bodyPr/>
          <a:lstStyle/>
          <a:p>
            <a:pPr algn="ctr"/>
            <a:r>
              <a:rPr lang="es-MX" b="1" dirty="0" smtClean="0"/>
              <a:t>Catalogo de Cuentas</a:t>
            </a:r>
            <a:endParaRPr lang="es-MX" b="1" dirty="0"/>
          </a:p>
        </p:txBody>
      </p:sp>
    </p:spTree>
    <p:extLst>
      <p:ext uri="{BB962C8B-B14F-4D97-AF65-F5344CB8AC3E}">
        <p14:creationId xmlns:p14="http://schemas.microsoft.com/office/powerpoint/2010/main" val="1606855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1760" y="1844824"/>
            <a:ext cx="4000500" cy="2438400"/>
          </a:xfrm>
        </p:spPr>
      </p:pic>
      <p:sp>
        <p:nvSpPr>
          <p:cNvPr id="3" name="2 Título"/>
          <p:cNvSpPr>
            <a:spLocks noGrp="1"/>
          </p:cNvSpPr>
          <p:nvPr>
            <p:ph type="title"/>
          </p:nvPr>
        </p:nvSpPr>
        <p:spPr/>
        <p:txBody>
          <a:bodyPr/>
          <a:lstStyle/>
          <a:p>
            <a:r>
              <a:rPr lang="es-MX" dirty="0" smtClean="0"/>
              <a:t>Espero te haya ayudado ;)</a:t>
            </a:r>
            <a:endParaRPr lang="es-MX" dirty="0"/>
          </a:p>
        </p:txBody>
      </p:sp>
    </p:spTree>
    <p:extLst>
      <p:ext uri="{BB962C8B-B14F-4D97-AF65-F5344CB8AC3E}">
        <p14:creationId xmlns:p14="http://schemas.microsoft.com/office/powerpoint/2010/main" val="2703268338"/>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4"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3528" y="1700808"/>
            <a:ext cx="8496944" cy="4824536"/>
          </a:xfrm>
        </p:spPr>
        <p:txBody>
          <a:bodyPr>
            <a:normAutofit lnSpcReduction="10000"/>
          </a:bodyPr>
          <a:lstStyle/>
          <a:p>
            <a:pPr>
              <a:buFont typeface="Wingdings" panose="05000000000000000000" pitchFamily="2" charset="2"/>
              <a:buChar char="ü"/>
            </a:pPr>
            <a:endParaRPr lang="es-MX" sz="23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s-MX" sz="2300" dirty="0" smtClean="0">
                <a:latin typeface="Arial" panose="020B0604020202020204" pitchFamily="34" charset="0"/>
                <a:cs typeface="Arial" panose="020B0604020202020204" pitchFamily="34" charset="0"/>
              </a:rPr>
              <a:t>Control eficaz y riguroso de TODOS los recursos y obligaciones.</a:t>
            </a:r>
          </a:p>
          <a:p>
            <a:pPr marL="18288" indent="0">
              <a:buNone/>
            </a:pPr>
            <a:endParaRPr lang="es-MX" sz="23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s-MX" sz="2300" dirty="0" smtClean="0">
                <a:latin typeface="Arial" panose="020B0604020202020204" pitchFamily="34" charset="0"/>
                <a:cs typeface="Arial" panose="020B0604020202020204" pitchFamily="34" charset="0"/>
              </a:rPr>
              <a:t>Registro preciso y claro de todas las operaciones.</a:t>
            </a:r>
          </a:p>
          <a:p>
            <a:pPr marL="18288" indent="0">
              <a:buNone/>
            </a:pPr>
            <a:endParaRPr lang="es-MX" sz="23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s-MX" sz="2300" dirty="0" smtClean="0">
                <a:latin typeface="Arial" panose="020B0604020202020204" pitchFamily="34" charset="0"/>
                <a:cs typeface="Arial" panose="020B0604020202020204" pitchFamily="34" charset="0"/>
              </a:rPr>
              <a:t>Prever, anticiparse al futuro de la empresa.</a:t>
            </a:r>
          </a:p>
          <a:p>
            <a:pPr marL="18288" indent="0">
              <a:buNone/>
            </a:pPr>
            <a:endParaRPr lang="es-MX" sz="23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s-MX" sz="2300" dirty="0" smtClean="0">
                <a:latin typeface="Arial" panose="020B0604020202020204" pitchFamily="34" charset="0"/>
                <a:cs typeface="Arial" panose="020B0604020202020204" pitchFamily="34" charset="0"/>
              </a:rPr>
              <a:t>Tener información clara, verídica y exacta de la situación financiera.</a:t>
            </a:r>
          </a:p>
          <a:p>
            <a:pPr marL="18288" indent="0">
              <a:buNone/>
            </a:pPr>
            <a:endParaRPr lang="es-MX" sz="2300" dirty="0" smtClean="0">
              <a:latin typeface="Arial" panose="020B0604020202020204" pitchFamily="34" charset="0"/>
              <a:cs typeface="Arial" panose="020B0604020202020204" pitchFamily="34" charset="0"/>
            </a:endParaRPr>
          </a:p>
          <a:p>
            <a:pPr>
              <a:buFont typeface="Wingdings" panose="05000000000000000000" pitchFamily="2" charset="2"/>
              <a:buChar char="ü"/>
            </a:pPr>
            <a:r>
              <a:rPr lang="es-MX" sz="2300" dirty="0" smtClean="0">
                <a:latin typeface="Arial" panose="020B0604020202020204" pitchFamily="34" charset="0"/>
                <a:cs typeface="Arial" panose="020B0604020202020204" pitchFamily="34" charset="0"/>
              </a:rPr>
              <a:t>Comprobar e informar a terceros involucrados.</a:t>
            </a:r>
          </a:p>
          <a:p>
            <a:pPr>
              <a:buFont typeface="Wingdings" panose="05000000000000000000" pitchFamily="2" charset="2"/>
              <a:buChar char="ü"/>
            </a:pPr>
            <a:endParaRPr lang="es-MX" dirty="0" smtClean="0"/>
          </a:p>
          <a:p>
            <a:pPr>
              <a:buFont typeface="Wingdings" panose="05000000000000000000" pitchFamily="2" charset="2"/>
              <a:buChar char="ü"/>
            </a:pPr>
            <a:endParaRPr lang="es-MX" dirty="0"/>
          </a:p>
        </p:txBody>
      </p:sp>
      <p:sp>
        <p:nvSpPr>
          <p:cNvPr id="3" name="2 Título"/>
          <p:cNvSpPr>
            <a:spLocks noGrp="1"/>
          </p:cNvSpPr>
          <p:nvPr>
            <p:ph type="title"/>
          </p:nvPr>
        </p:nvSpPr>
        <p:spPr>
          <a:xfrm>
            <a:off x="1043608" y="332656"/>
            <a:ext cx="7111752" cy="914400"/>
          </a:xfrm>
        </p:spPr>
        <p:txBody>
          <a:bodyPr/>
          <a:lstStyle/>
          <a:p>
            <a:r>
              <a:rPr lang="es-MX" sz="3600" b="1" dirty="0" smtClean="0">
                <a:latin typeface="Arial" panose="020B0604020202020204" pitchFamily="34" charset="0"/>
                <a:cs typeface="Arial" panose="020B0604020202020204" pitchFamily="34" charset="0"/>
              </a:rPr>
              <a:t>PARA QUE LA CONTABILIDAD</a:t>
            </a:r>
            <a:endParaRPr lang="es-MX"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785955"/>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1988840"/>
            <a:ext cx="7992888" cy="4536504"/>
          </a:xfrm>
        </p:spPr>
        <p:txBody>
          <a:bodyPr>
            <a:normAutofit/>
          </a:bodyPr>
          <a:lstStyle/>
          <a:p>
            <a:pPr marL="18288" indent="0" algn="just">
              <a:buNone/>
            </a:pPr>
            <a:r>
              <a:rPr lang="es-MX" sz="2400" dirty="0" smtClean="0">
                <a:latin typeface="Arial" panose="020B0604020202020204" pitchFamily="34" charset="0"/>
                <a:cs typeface="Arial" panose="020B0604020202020204" pitchFamily="34" charset="0"/>
              </a:rPr>
              <a:t>Datos de la ACTIVIDAD DE UNA EMPRESA (pagos, cobros, impuestos…), procesados contablemente, expresada monetariamente y describe el desempeño de una empresa y decidir oportunamente.</a:t>
            </a:r>
          </a:p>
        </p:txBody>
      </p:sp>
      <p:sp>
        <p:nvSpPr>
          <p:cNvPr id="3" name="2 Título"/>
          <p:cNvSpPr>
            <a:spLocks noGrp="1"/>
          </p:cNvSpPr>
          <p:nvPr>
            <p:ph type="title"/>
          </p:nvPr>
        </p:nvSpPr>
        <p:spPr>
          <a:xfrm>
            <a:off x="611560" y="332656"/>
            <a:ext cx="7543800" cy="914400"/>
          </a:xfrm>
        </p:spPr>
        <p:txBody>
          <a:bodyPr/>
          <a:lstStyle/>
          <a:p>
            <a:pPr algn="ctr"/>
            <a:r>
              <a:rPr lang="es-MX" sz="3600" b="1" dirty="0" smtClean="0">
                <a:latin typeface="Arial" panose="020B0604020202020204" pitchFamily="34" charset="0"/>
                <a:cs typeface="Arial" panose="020B0604020202020204" pitchFamily="34" charset="0"/>
              </a:rPr>
              <a:t>INFORMACION FINANCIERA</a:t>
            </a:r>
            <a:endParaRPr lang="es-MX"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1680859"/>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4878" y="2348879"/>
            <a:ext cx="4515594" cy="2309441"/>
          </a:xfrm>
          <a:prstGeom prst="rect">
            <a:avLst/>
          </a:prstGeom>
          <a:ln>
            <a:noFill/>
          </a:ln>
          <a:effectLst>
            <a:softEdge rad="112500"/>
          </a:effectLst>
        </p:spPr>
      </p:pic>
      <p:sp>
        <p:nvSpPr>
          <p:cNvPr id="2" name="1 Marcador de contenido"/>
          <p:cNvSpPr>
            <a:spLocks noGrp="1"/>
          </p:cNvSpPr>
          <p:nvPr>
            <p:ph idx="1"/>
          </p:nvPr>
        </p:nvSpPr>
        <p:spPr>
          <a:xfrm>
            <a:off x="327720" y="1412776"/>
            <a:ext cx="8712968" cy="1152696"/>
          </a:xfrm>
        </p:spPr>
        <p:txBody>
          <a:bodyPr>
            <a:normAutofit/>
          </a:bodyPr>
          <a:lstStyle/>
          <a:p>
            <a:pPr marL="18288" indent="0" algn="just">
              <a:buNone/>
            </a:pPr>
            <a:r>
              <a:rPr lang="es-MX" sz="2400" dirty="0" smtClean="0">
                <a:latin typeface="Arial" panose="020B0604020202020204" pitchFamily="34" charset="0"/>
                <a:cs typeface="Arial" panose="020B0604020202020204" pitchFamily="34" charset="0"/>
              </a:rPr>
              <a:t>Cualquiera INVOLUCRADO en la actividad económica, INTERESADO  en la información financiera de las entidades.</a:t>
            </a:r>
            <a:endParaRPr lang="es-MX" sz="2400"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827584" y="476672"/>
            <a:ext cx="7543800" cy="914400"/>
          </a:xfrm>
        </p:spPr>
        <p:txBody>
          <a:bodyPr/>
          <a:lstStyle/>
          <a:p>
            <a:pPr algn="ctr"/>
            <a:r>
              <a:rPr lang="es-MX" sz="3600" dirty="0" smtClean="0">
                <a:latin typeface="Arial" panose="020B0604020202020204" pitchFamily="34" charset="0"/>
                <a:cs typeface="Arial" panose="020B0604020202020204" pitchFamily="34" charset="0"/>
              </a:rPr>
              <a:t>USUARIO GENERAL</a:t>
            </a:r>
            <a:endParaRPr lang="es-MX" sz="3600" dirty="0">
              <a:latin typeface="Arial" panose="020B0604020202020204" pitchFamily="34" charset="0"/>
              <a:cs typeface="Arial" panose="020B0604020202020204" pitchFamily="34" charset="0"/>
            </a:endParaRPr>
          </a:p>
        </p:txBody>
      </p:sp>
      <p:pic>
        <p:nvPicPr>
          <p:cNvPr id="6" name="5 Imagen"/>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6319" y="4437112"/>
            <a:ext cx="5917159" cy="2201183"/>
          </a:xfrm>
          <a:prstGeom prst="rect">
            <a:avLst/>
          </a:prstGeom>
          <a:ln>
            <a:solidFill>
              <a:schemeClr val="accent1"/>
            </a:solidFill>
          </a:ln>
          <a:effectLst>
            <a:softEdge rad="317500"/>
          </a:effectLst>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0032" y="3401998"/>
            <a:ext cx="3960440" cy="2799865"/>
          </a:xfrm>
          <a:prstGeom prst="rect">
            <a:avLst/>
          </a:prstGeom>
        </p:spPr>
      </p:pic>
      <p:pic>
        <p:nvPicPr>
          <p:cNvPr id="7" name="6 Imagen"/>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23528" y="2348881"/>
            <a:ext cx="3744416" cy="2106234"/>
          </a:xfrm>
          <a:prstGeom prst="rect">
            <a:avLst/>
          </a:prstGeom>
          <a:ln>
            <a:noFill/>
          </a:ln>
          <a:effectLst>
            <a:softEdge rad="112500"/>
          </a:effectLst>
        </p:spPr>
      </p:pic>
    </p:spTree>
    <p:extLst>
      <p:ext uri="{BB962C8B-B14F-4D97-AF65-F5344CB8AC3E}">
        <p14:creationId xmlns:p14="http://schemas.microsoft.com/office/powerpoint/2010/main" val="3141215625"/>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9"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3528" y="1484784"/>
            <a:ext cx="8352928" cy="5112568"/>
          </a:xfrm>
        </p:spPr>
        <p:txBody>
          <a:bodyPr>
            <a:normAutofit/>
          </a:bodyPr>
          <a:lstStyle/>
          <a:p>
            <a:pPr>
              <a:buFont typeface="Wingdings" panose="05000000000000000000" pitchFamily="2" charset="2"/>
              <a:buChar char="q"/>
            </a:pPr>
            <a:r>
              <a:rPr lang="es-MX" dirty="0" smtClean="0"/>
              <a:t>Accionistas o dueños</a:t>
            </a:r>
          </a:p>
          <a:p>
            <a:pPr>
              <a:buFont typeface="Wingdings" panose="05000000000000000000" pitchFamily="2" charset="2"/>
              <a:buChar char="q"/>
            </a:pPr>
            <a:r>
              <a:rPr lang="es-MX" dirty="0" smtClean="0"/>
              <a:t>Patrocinadores</a:t>
            </a:r>
          </a:p>
          <a:p>
            <a:pPr>
              <a:buFont typeface="Wingdings" panose="05000000000000000000" pitchFamily="2" charset="2"/>
              <a:buChar char="q"/>
            </a:pPr>
            <a:r>
              <a:rPr lang="es-MX" dirty="0" smtClean="0"/>
              <a:t>Órganos de supervisión y vigilancia corporativos internos o externos</a:t>
            </a:r>
          </a:p>
          <a:p>
            <a:pPr>
              <a:buFont typeface="Wingdings" panose="05000000000000000000" pitchFamily="2" charset="2"/>
              <a:buChar char="q"/>
            </a:pPr>
            <a:r>
              <a:rPr lang="es-MX" dirty="0" smtClean="0"/>
              <a:t>Administradores</a:t>
            </a:r>
          </a:p>
          <a:p>
            <a:pPr>
              <a:buFont typeface="Wingdings" panose="05000000000000000000" pitchFamily="2" charset="2"/>
              <a:buChar char="q"/>
            </a:pPr>
            <a:r>
              <a:rPr lang="es-MX" dirty="0" smtClean="0"/>
              <a:t>Proveedores</a:t>
            </a:r>
          </a:p>
          <a:p>
            <a:pPr>
              <a:buFont typeface="Wingdings" panose="05000000000000000000" pitchFamily="2" charset="2"/>
              <a:buChar char="q"/>
            </a:pPr>
            <a:r>
              <a:rPr lang="es-MX" dirty="0" smtClean="0"/>
              <a:t>Acreedores</a:t>
            </a:r>
          </a:p>
          <a:p>
            <a:pPr>
              <a:buFont typeface="Wingdings" panose="05000000000000000000" pitchFamily="2" charset="2"/>
              <a:buChar char="q"/>
            </a:pPr>
            <a:r>
              <a:rPr lang="es-MX" dirty="0" smtClean="0"/>
              <a:t>Empleados</a:t>
            </a:r>
          </a:p>
          <a:p>
            <a:pPr>
              <a:buFont typeface="Wingdings" panose="05000000000000000000" pitchFamily="2" charset="2"/>
              <a:buChar char="q"/>
            </a:pPr>
            <a:r>
              <a:rPr lang="es-MX" dirty="0" smtClean="0"/>
              <a:t>Clientes y beneficiarios</a:t>
            </a:r>
          </a:p>
          <a:p>
            <a:pPr>
              <a:buFont typeface="Wingdings" panose="05000000000000000000" pitchFamily="2" charset="2"/>
              <a:buChar char="q"/>
            </a:pPr>
            <a:r>
              <a:rPr lang="es-MX" dirty="0" smtClean="0"/>
              <a:t>Unidades gubernamentales</a:t>
            </a:r>
          </a:p>
          <a:p>
            <a:pPr>
              <a:buFont typeface="Wingdings" panose="05000000000000000000" pitchFamily="2" charset="2"/>
              <a:buChar char="q"/>
            </a:pPr>
            <a:r>
              <a:rPr lang="es-MX" dirty="0" smtClean="0"/>
              <a:t>Contribuyentes de impuestos</a:t>
            </a:r>
          </a:p>
          <a:p>
            <a:pPr>
              <a:buFont typeface="Wingdings" panose="05000000000000000000" pitchFamily="2" charset="2"/>
              <a:buChar char="q"/>
            </a:pPr>
            <a:r>
              <a:rPr lang="es-MX" dirty="0" smtClean="0"/>
              <a:t>Organismos reguladores</a:t>
            </a:r>
          </a:p>
          <a:p>
            <a:pPr marL="18288" indent="0">
              <a:buNone/>
            </a:pPr>
            <a:r>
              <a:rPr lang="es-MX" dirty="0" smtClean="0"/>
              <a:t>Otros usuarios…</a:t>
            </a:r>
          </a:p>
        </p:txBody>
      </p:sp>
      <p:sp>
        <p:nvSpPr>
          <p:cNvPr id="3" name="2 Título"/>
          <p:cNvSpPr>
            <a:spLocks noGrp="1"/>
          </p:cNvSpPr>
          <p:nvPr>
            <p:ph type="title"/>
          </p:nvPr>
        </p:nvSpPr>
        <p:spPr>
          <a:xfrm>
            <a:off x="179512" y="620688"/>
            <a:ext cx="8789034" cy="720080"/>
          </a:xfrm>
        </p:spPr>
        <p:txBody>
          <a:bodyPr/>
          <a:lstStyle/>
          <a:p>
            <a:pPr algn="ctr"/>
            <a:r>
              <a:rPr lang="es-MX" sz="3500" dirty="0" smtClean="0">
                <a:latin typeface="Arial" panose="020B0604020202020204" pitchFamily="34" charset="0"/>
                <a:cs typeface="Arial" panose="020B0604020202020204" pitchFamily="34" charset="0"/>
              </a:rPr>
              <a:t>CLASIFICACIÓN DE USUARIO GENERAL</a:t>
            </a:r>
            <a:endParaRPr lang="es-MX" sz="3500" dirty="0">
              <a:latin typeface="Arial" panose="020B0604020202020204" pitchFamily="34" charset="0"/>
              <a:cs typeface="Arial" panose="020B0604020202020204" pitchFamily="34" charset="0"/>
            </a:endParaRP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852936"/>
            <a:ext cx="3820482" cy="2050700"/>
          </a:xfrm>
          <a:prstGeom prst="rect">
            <a:avLst/>
          </a:prstGeom>
        </p:spPr>
      </p:pic>
    </p:spTree>
    <p:extLst>
      <p:ext uri="{BB962C8B-B14F-4D97-AF65-F5344CB8AC3E}">
        <p14:creationId xmlns:p14="http://schemas.microsoft.com/office/powerpoint/2010/main" val="1562366901"/>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4"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1628801"/>
            <a:ext cx="8280920" cy="1800199"/>
          </a:xfrm>
        </p:spPr>
        <p:txBody>
          <a:bodyPr>
            <a:normAutofit/>
          </a:bodyPr>
          <a:lstStyle/>
          <a:p>
            <a:pPr marL="18288" indent="0" algn="just">
              <a:buNone/>
            </a:pPr>
            <a:r>
              <a:rPr lang="es-MX" sz="2400" dirty="0" smtClean="0">
                <a:latin typeface="Arial" panose="020B0604020202020204" pitchFamily="34" charset="0"/>
                <a:cs typeface="Arial" panose="020B0604020202020204" pitchFamily="34" charset="0"/>
              </a:rPr>
              <a:t>ENTIDAD IDENTIFICABLE, física o moral, que realiza actividades económicas.</a:t>
            </a:r>
          </a:p>
          <a:p>
            <a:pPr marL="18288" indent="0" algn="just">
              <a:buNone/>
            </a:pPr>
            <a:r>
              <a:rPr lang="es-MX" sz="2400" dirty="0" smtClean="0">
                <a:latin typeface="Arial" panose="020B0604020202020204" pitchFamily="34" charset="0"/>
                <a:cs typeface="Arial" panose="020B0604020202020204" pitchFamily="34" charset="0"/>
              </a:rPr>
              <a:t>Combinación de recursos humanos, materiales, técnicos y financieros, dirigidos y administrados.</a:t>
            </a:r>
            <a:endParaRPr lang="es-MX" sz="2400"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539552" y="620688"/>
            <a:ext cx="7920880" cy="864096"/>
          </a:xfrm>
        </p:spPr>
        <p:txBody>
          <a:bodyPr/>
          <a:lstStyle/>
          <a:p>
            <a:pPr algn="ctr"/>
            <a:r>
              <a:rPr lang="es-MX" sz="3600" b="1" dirty="0" smtClean="0">
                <a:latin typeface="Arial" panose="020B0604020202020204" pitchFamily="34" charset="0"/>
                <a:cs typeface="Arial" panose="020B0604020202020204" pitchFamily="34" charset="0"/>
              </a:rPr>
              <a:t>ENTIDAD ECONÓMICA</a:t>
            </a:r>
            <a:endParaRPr lang="es-MX" sz="3600" b="1" dirty="0">
              <a:latin typeface="Arial" panose="020B0604020202020204" pitchFamily="34" charset="0"/>
              <a:cs typeface="Arial" panose="020B0604020202020204" pitchFamily="34" charset="0"/>
            </a:endParaRPr>
          </a:p>
        </p:txBody>
      </p:sp>
      <p:pic>
        <p:nvPicPr>
          <p:cNvPr id="4" name="3 Imagen"/>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9552" y="3447256"/>
            <a:ext cx="3356198" cy="3219450"/>
          </a:xfrm>
          <a:prstGeom prst="rect">
            <a:avLst/>
          </a:prstGeom>
        </p:spPr>
      </p:pic>
      <p:pic>
        <p:nvPicPr>
          <p:cNvPr id="5" name="4 Imagen"/>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5750" y="3447256"/>
            <a:ext cx="4852713" cy="3219450"/>
          </a:xfrm>
          <a:prstGeom prst="rect">
            <a:avLst/>
          </a:prstGeom>
        </p:spPr>
      </p:pic>
    </p:spTree>
    <p:extLst>
      <p:ext uri="{BB962C8B-B14F-4D97-AF65-F5344CB8AC3E}">
        <p14:creationId xmlns:p14="http://schemas.microsoft.com/office/powerpoint/2010/main" val="1231671347"/>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7"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95536" y="1700808"/>
            <a:ext cx="8352928" cy="4896544"/>
          </a:xfrm>
        </p:spPr>
        <p:txBody>
          <a:bodyPr>
            <a:normAutofit/>
          </a:bodyPr>
          <a:lstStyle/>
          <a:p>
            <a:pPr marL="18288" indent="0" algn="just">
              <a:buNone/>
            </a:pPr>
            <a:r>
              <a:rPr lang="es-MX" dirty="0" smtClean="0">
                <a:latin typeface="Arial" panose="020B0604020202020204" pitchFamily="34" charset="0"/>
                <a:cs typeface="Arial" panose="020B0604020202020204" pitchFamily="34" charset="0"/>
              </a:rPr>
              <a:t>Única y diferente a otras, en este caso una EMPRESA diferente a otras. Fines económicos particulares, independiente de otra, para serlo debe:</a:t>
            </a:r>
          </a:p>
          <a:p>
            <a:pPr marL="18288" indent="0" algn="just">
              <a:buNone/>
            </a:pPr>
            <a:endParaRPr lang="es-MX" dirty="0" smtClean="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s-MX" dirty="0" smtClean="0">
                <a:latin typeface="Arial" panose="020B0604020202020204" pitchFamily="34" charset="0"/>
                <a:cs typeface="Arial" panose="020B0604020202020204" pitchFamily="34" charset="0"/>
              </a:rPr>
              <a:t>Haber recursos disponibles, con estructura y operación propia.</a:t>
            </a:r>
          </a:p>
          <a:p>
            <a:pPr algn="just">
              <a:buFont typeface="Wingdings" panose="05000000000000000000" pitchFamily="2" charset="2"/>
              <a:buChar char="Ø"/>
            </a:pPr>
            <a:r>
              <a:rPr lang="es-MX" dirty="0" smtClean="0">
                <a:latin typeface="Arial" panose="020B0604020202020204" pitchFamily="34" charset="0"/>
                <a:cs typeface="Arial" panose="020B0604020202020204" pitchFamily="34" charset="0"/>
              </a:rPr>
              <a:t>Asociada a único centro de control </a:t>
            </a:r>
          </a:p>
          <a:p>
            <a:pPr algn="just"/>
            <a:endParaRPr lang="es-MX" dirty="0" smtClean="0">
              <a:latin typeface="Arial" panose="020B0604020202020204" pitchFamily="34" charset="0"/>
              <a:cs typeface="Arial" panose="020B0604020202020204" pitchFamily="34" charset="0"/>
            </a:endParaRPr>
          </a:p>
          <a:p>
            <a:pPr marL="18288" indent="0" algn="just">
              <a:buNone/>
            </a:pPr>
            <a:r>
              <a:rPr lang="es-MX" dirty="0" err="1" smtClean="0">
                <a:latin typeface="Arial" panose="020B0604020202020204" pitchFamily="34" charset="0"/>
                <a:cs typeface="Arial" panose="020B0604020202020204" pitchFamily="34" charset="0"/>
              </a:rPr>
              <a:t>UnicoCentroControl</a:t>
            </a:r>
            <a:r>
              <a:rPr lang="es-MX" dirty="0" smtClean="0">
                <a:latin typeface="Arial" panose="020B0604020202020204" pitchFamily="34" charset="0"/>
                <a:cs typeface="Arial" panose="020B0604020202020204" pitchFamily="34" charset="0"/>
              </a:rPr>
              <a:t>-&gt;(Poder de órgano central para tomar decisiones, entidad puede ser sujeto jurídicamente independiente o conjunto pero deben estar bajo único centro de decisiones)</a:t>
            </a:r>
            <a:endParaRPr lang="es-MX" dirty="0">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467544" y="476672"/>
            <a:ext cx="7992888" cy="936104"/>
          </a:xfrm>
        </p:spPr>
        <p:txBody>
          <a:bodyPr/>
          <a:lstStyle/>
          <a:p>
            <a:pPr algn="ctr"/>
            <a:r>
              <a:rPr lang="es-MX" sz="3600" b="1" dirty="0" smtClean="0">
                <a:latin typeface="Bodoni MT Black" panose="02070A03080606020203" pitchFamily="18" charset="0"/>
              </a:rPr>
              <a:t>ENTIDAD IDENTIFICABLE</a:t>
            </a:r>
            <a:endParaRPr lang="es-MX" sz="3600" b="1" dirty="0">
              <a:latin typeface="Bodoni MT Black" panose="02070A03080606020203" pitchFamily="18" charset="0"/>
            </a:endParaRPr>
          </a:p>
        </p:txBody>
      </p:sp>
    </p:spTree>
    <p:extLst>
      <p:ext uri="{BB962C8B-B14F-4D97-AF65-F5344CB8AC3E}">
        <p14:creationId xmlns:p14="http://schemas.microsoft.com/office/powerpoint/2010/main" val="1580612475"/>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3"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jecutivo">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11615</TotalTime>
  <Words>1583</Words>
  <Application>Microsoft Office PowerPoint</Application>
  <PresentationFormat>Presentación en pantalla (4:3)</PresentationFormat>
  <Paragraphs>218</Paragraphs>
  <Slides>37</Slides>
  <Notes>1</Notes>
  <HiddenSlides>0</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Elemental</vt:lpstr>
      <vt:lpstr>CONTABILIDAD I</vt:lpstr>
      <vt:lpstr>NOCIONES BÁSICAS</vt:lpstr>
      <vt:lpstr>DEFINICION</vt:lpstr>
      <vt:lpstr>PARA QUE LA CONTABILIDAD</vt:lpstr>
      <vt:lpstr>INFORMACION FINANCIERA</vt:lpstr>
      <vt:lpstr>USUARIO GENERAL</vt:lpstr>
      <vt:lpstr>CLASIFICACIÓN DE USUARIO GENERAL</vt:lpstr>
      <vt:lpstr>ENTIDAD ECONÓMICA</vt:lpstr>
      <vt:lpstr>ENTIDAD IDENTIFICABLE</vt:lpstr>
      <vt:lpstr>EMPRESA</vt:lpstr>
      <vt:lpstr>CLASIFICACIÓN POR SU META</vt:lpstr>
      <vt:lpstr>PERSONALIDAD</vt:lpstr>
      <vt:lpstr>Presentación de PowerPoint</vt:lpstr>
      <vt:lpstr>Donde hallar mas de la personalidad</vt:lpstr>
      <vt:lpstr>ACTIVIDADES EMPRESARIALES</vt:lpstr>
      <vt:lpstr>CAPITAL SOCIAL</vt:lpstr>
      <vt:lpstr>EL VALOR DE LAS EMPRESAS</vt:lpstr>
      <vt:lpstr>CONTADOR</vt:lpstr>
      <vt:lpstr>OBLIGACION</vt:lpstr>
      <vt:lpstr>CAPITAL, ACTIVO &amp; PASIVO</vt:lpstr>
      <vt:lpstr>ACTIVO</vt:lpstr>
      <vt:lpstr>PASIVO</vt:lpstr>
      <vt:lpstr>Capital</vt:lpstr>
      <vt:lpstr>Capital económico</vt:lpstr>
      <vt:lpstr>Capital Financiero</vt:lpstr>
      <vt:lpstr>CAPITAL CONTABLE </vt:lpstr>
      <vt:lpstr>Tipos especiales de capital</vt:lpstr>
      <vt:lpstr>Catalogo de cuentas</vt:lpstr>
      <vt:lpstr>Cuentas de Activo</vt:lpstr>
      <vt:lpstr>Cuentas de Pasivo</vt:lpstr>
      <vt:lpstr>Teoria de la Partida doble</vt:lpstr>
      <vt:lpstr>Estados Financieros</vt:lpstr>
      <vt:lpstr>Características</vt:lpstr>
      <vt:lpstr>Objetivo</vt:lpstr>
      <vt:lpstr>Estados Financieros</vt:lpstr>
      <vt:lpstr>Catalogo de Cuentas</vt:lpstr>
      <vt:lpstr>Espero te haya ayudado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CONTABILIDAD I</dc:title>
  <dc:creator>Personal</dc:creator>
  <cp:lastModifiedBy>Personal</cp:lastModifiedBy>
  <cp:revision>93</cp:revision>
  <dcterms:created xsi:type="dcterms:W3CDTF">2019-11-29T23:37:44Z</dcterms:created>
  <dcterms:modified xsi:type="dcterms:W3CDTF">2020-12-16T00:51:49Z</dcterms:modified>
</cp:coreProperties>
</file>